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4A6C17-B7E8-4B24-BAF4-AD6DE9D07EA0}" type="doc">
      <dgm:prSet loTypeId="urn:microsoft.com/office/officeart/2005/8/layout/matrix1" loCatId="matrix" qsTypeId="urn:microsoft.com/office/officeart/2005/8/quickstyle/3d9" qsCatId="3D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8970D25A-8778-48E3-92D6-D6D760CFA2FA}">
      <dgm:prSet phldrT="[Texto]"/>
      <dgm:spPr/>
      <dgm:t>
        <a:bodyPr/>
        <a:lstStyle/>
        <a:p>
          <a:r>
            <a:rPr lang="es-MX" dirty="0" smtClean="0"/>
            <a:t>ACNEAE</a:t>
          </a:r>
          <a:endParaRPr lang="es-MX" dirty="0"/>
        </a:p>
      </dgm:t>
    </dgm:pt>
    <dgm:pt modelId="{B69326A4-7D22-4EA9-BDC9-E0E6E7A2ED3C}" type="parTrans" cxnId="{A0538E39-7635-4805-8AC0-AE3D2FEFCE6B}">
      <dgm:prSet/>
      <dgm:spPr/>
      <dgm:t>
        <a:bodyPr/>
        <a:lstStyle/>
        <a:p>
          <a:endParaRPr lang="es-MX"/>
        </a:p>
      </dgm:t>
    </dgm:pt>
    <dgm:pt modelId="{5945BB38-5D5E-40F3-A2C6-A2017BC216D2}" type="sibTrans" cxnId="{A0538E39-7635-4805-8AC0-AE3D2FEFCE6B}">
      <dgm:prSet/>
      <dgm:spPr/>
      <dgm:t>
        <a:bodyPr/>
        <a:lstStyle/>
        <a:p>
          <a:endParaRPr lang="es-MX"/>
        </a:p>
      </dgm:t>
    </dgm:pt>
    <dgm:pt modelId="{3CA3A6A7-E69F-4790-94D4-C6AD9B4C8880}">
      <dgm:prSet phldrT="[Texto]"/>
      <dgm:spPr/>
      <dgm:t>
        <a:bodyPr/>
        <a:lstStyle/>
        <a:p>
          <a:r>
            <a:rPr lang="es-MX" dirty="0" smtClean="0"/>
            <a:t>DIFICULTADES ESPECÍFICAS DE APRENDIZAJE</a:t>
          </a:r>
          <a:endParaRPr lang="es-MX" dirty="0"/>
        </a:p>
      </dgm:t>
    </dgm:pt>
    <dgm:pt modelId="{260E0255-E941-47C5-A18B-81EB124F3555}" type="parTrans" cxnId="{2D9A41E2-0793-482B-AE90-09F3CD4E232E}">
      <dgm:prSet/>
      <dgm:spPr/>
      <dgm:t>
        <a:bodyPr/>
        <a:lstStyle/>
        <a:p>
          <a:endParaRPr lang="es-MX"/>
        </a:p>
      </dgm:t>
    </dgm:pt>
    <dgm:pt modelId="{95BA8B56-42F4-4EF2-998F-268539CBE0AC}" type="sibTrans" cxnId="{2D9A41E2-0793-482B-AE90-09F3CD4E232E}">
      <dgm:prSet/>
      <dgm:spPr/>
      <dgm:t>
        <a:bodyPr/>
        <a:lstStyle/>
        <a:p>
          <a:endParaRPr lang="es-MX"/>
        </a:p>
      </dgm:t>
    </dgm:pt>
    <dgm:pt modelId="{C61866E1-739B-4A98-8F19-7ED575824B44}">
      <dgm:prSet phldrT="[Texto]"/>
      <dgm:spPr/>
      <dgm:t>
        <a:bodyPr/>
        <a:lstStyle/>
        <a:p>
          <a:r>
            <a:rPr lang="es-MX" dirty="0" smtClean="0"/>
            <a:t>TRASTORNOS (tea Y </a:t>
          </a:r>
          <a:r>
            <a:rPr lang="es-MX" dirty="0" err="1" smtClean="0"/>
            <a:t>tdah</a:t>
          </a:r>
          <a:r>
            <a:rPr lang="es-MX" dirty="0" smtClean="0"/>
            <a:t>)</a:t>
          </a:r>
          <a:endParaRPr lang="es-MX" dirty="0"/>
        </a:p>
      </dgm:t>
    </dgm:pt>
    <dgm:pt modelId="{2428DE69-A4C8-4A94-9316-8CA2E25455DA}" type="parTrans" cxnId="{D94F232A-9392-41FD-A160-8A92CC51817C}">
      <dgm:prSet/>
      <dgm:spPr/>
      <dgm:t>
        <a:bodyPr/>
        <a:lstStyle/>
        <a:p>
          <a:endParaRPr lang="es-MX"/>
        </a:p>
      </dgm:t>
    </dgm:pt>
    <dgm:pt modelId="{AF0FA2B7-F8A6-4BAC-BE3D-97406FCF69F4}" type="sibTrans" cxnId="{D94F232A-9392-41FD-A160-8A92CC51817C}">
      <dgm:prSet/>
      <dgm:spPr/>
      <dgm:t>
        <a:bodyPr/>
        <a:lstStyle/>
        <a:p>
          <a:endParaRPr lang="es-MX"/>
        </a:p>
      </dgm:t>
    </dgm:pt>
    <dgm:pt modelId="{45036B8A-8F49-482D-8404-C612A04270D3}">
      <dgm:prSet phldrT="[Texto]"/>
      <dgm:spPr/>
    </dgm:pt>
    <dgm:pt modelId="{F483AB7F-F830-4FD9-9010-6FA1ABAC831A}" type="parTrans" cxnId="{F6681EA5-72B8-4004-AFE3-69BC4D572979}">
      <dgm:prSet/>
      <dgm:spPr/>
      <dgm:t>
        <a:bodyPr/>
        <a:lstStyle/>
        <a:p>
          <a:endParaRPr lang="es-MX"/>
        </a:p>
      </dgm:t>
    </dgm:pt>
    <dgm:pt modelId="{F5848620-FC93-4109-8DD5-A36370A5A7D4}" type="sibTrans" cxnId="{F6681EA5-72B8-4004-AFE3-69BC4D572979}">
      <dgm:prSet/>
      <dgm:spPr/>
      <dgm:t>
        <a:bodyPr/>
        <a:lstStyle/>
        <a:p>
          <a:endParaRPr lang="es-MX"/>
        </a:p>
      </dgm:t>
    </dgm:pt>
    <dgm:pt modelId="{77AD45FF-63E9-461E-BF01-3F86F6894FC2}">
      <dgm:prSet phldrT="[Texto]"/>
      <dgm:spPr/>
    </dgm:pt>
    <dgm:pt modelId="{55B830F2-748D-4CF1-8F69-3DDA253BF81B}" type="parTrans" cxnId="{B630E16A-41D0-4026-8D1A-8989FD0D2F79}">
      <dgm:prSet/>
      <dgm:spPr/>
      <dgm:t>
        <a:bodyPr/>
        <a:lstStyle/>
        <a:p>
          <a:endParaRPr lang="es-MX"/>
        </a:p>
      </dgm:t>
    </dgm:pt>
    <dgm:pt modelId="{1BBF716B-585F-4BE5-A7E2-CE376B5DB4D3}" type="sibTrans" cxnId="{B630E16A-41D0-4026-8D1A-8989FD0D2F79}">
      <dgm:prSet/>
      <dgm:spPr/>
      <dgm:t>
        <a:bodyPr/>
        <a:lstStyle/>
        <a:p>
          <a:endParaRPr lang="es-MX"/>
        </a:p>
      </dgm:t>
    </dgm:pt>
    <dgm:pt modelId="{FF11BDC9-CA51-4407-A4A8-41FB9708A826}">
      <dgm:prSet phldrT="[Texto]"/>
      <dgm:spPr/>
      <dgm:t>
        <a:bodyPr/>
        <a:lstStyle/>
        <a:p>
          <a:endParaRPr lang="es-MX" dirty="0"/>
        </a:p>
      </dgm:t>
    </dgm:pt>
    <dgm:pt modelId="{32A44371-EFE4-41F0-A67E-BF776D389C7D}" type="parTrans" cxnId="{9C2F0D02-207A-4915-A4F9-F6041BC55192}">
      <dgm:prSet/>
      <dgm:spPr/>
      <dgm:t>
        <a:bodyPr/>
        <a:lstStyle/>
        <a:p>
          <a:endParaRPr lang="es-MX"/>
        </a:p>
      </dgm:t>
    </dgm:pt>
    <dgm:pt modelId="{1D2284FB-DE3B-4984-8939-5E8D26ABDDBA}" type="sibTrans" cxnId="{9C2F0D02-207A-4915-A4F9-F6041BC55192}">
      <dgm:prSet/>
      <dgm:spPr/>
      <dgm:t>
        <a:bodyPr/>
        <a:lstStyle/>
        <a:p>
          <a:endParaRPr lang="es-MX"/>
        </a:p>
      </dgm:t>
    </dgm:pt>
    <dgm:pt modelId="{D6FDA8F9-3C00-4670-9964-B72D44EB6EE0}">
      <dgm:prSet phldrT="[Texto]"/>
      <dgm:spPr/>
      <dgm:t>
        <a:bodyPr/>
        <a:lstStyle/>
        <a:p>
          <a:r>
            <a:rPr lang="es-MX" dirty="0" smtClean="0"/>
            <a:t>ALTAS CAPACIDADES</a:t>
          </a:r>
          <a:endParaRPr lang="es-MX" dirty="0"/>
        </a:p>
      </dgm:t>
    </dgm:pt>
    <dgm:pt modelId="{F6CA4F0E-9742-4268-A20E-D6F60310BAF4}" type="parTrans" cxnId="{FFBA8771-3B68-484E-920F-0199437629C5}">
      <dgm:prSet/>
      <dgm:spPr/>
      <dgm:t>
        <a:bodyPr/>
        <a:lstStyle/>
        <a:p>
          <a:endParaRPr lang="es-MX"/>
        </a:p>
      </dgm:t>
    </dgm:pt>
    <dgm:pt modelId="{7C6415E6-BF8B-42F8-8724-D33DC599F2B2}" type="sibTrans" cxnId="{FFBA8771-3B68-484E-920F-0199437629C5}">
      <dgm:prSet/>
      <dgm:spPr/>
      <dgm:t>
        <a:bodyPr/>
        <a:lstStyle/>
        <a:p>
          <a:endParaRPr lang="es-MX"/>
        </a:p>
      </dgm:t>
    </dgm:pt>
    <dgm:pt modelId="{EDAE9674-3D30-459A-91FC-9076AA71C54F}">
      <dgm:prSet phldrT="[Texto]"/>
      <dgm:spPr/>
      <dgm:t>
        <a:bodyPr/>
        <a:lstStyle/>
        <a:p>
          <a:r>
            <a:rPr lang="es-MX" dirty="0" smtClean="0"/>
            <a:t>DISCAPACIDAD</a:t>
          </a:r>
          <a:endParaRPr lang="es-MX" dirty="0"/>
        </a:p>
      </dgm:t>
    </dgm:pt>
    <dgm:pt modelId="{AB50703A-0C60-4B73-B884-8E779165F45B}" type="parTrans" cxnId="{2197B553-BD9F-45E3-8BFC-00C712FE4F83}">
      <dgm:prSet/>
      <dgm:spPr/>
      <dgm:t>
        <a:bodyPr/>
        <a:lstStyle/>
        <a:p>
          <a:endParaRPr lang="es-MX"/>
        </a:p>
      </dgm:t>
    </dgm:pt>
    <dgm:pt modelId="{1BF7DBDF-7CED-48D7-BDC0-03E84687BFA5}" type="sibTrans" cxnId="{2197B553-BD9F-45E3-8BFC-00C712FE4F83}">
      <dgm:prSet/>
      <dgm:spPr/>
      <dgm:t>
        <a:bodyPr/>
        <a:lstStyle/>
        <a:p>
          <a:endParaRPr lang="es-MX"/>
        </a:p>
      </dgm:t>
    </dgm:pt>
    <dgm:pt modelId="{2D80549C-AFEE-44B7-9A4E-7B88ACAD4C69}" type="pres">
      <dgm:prSet presAssocID="{994A6C17-B7E8-4B24-BAF4-AD6DE9D07EA0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2386DBC-23B6-4033-B472-CAC46C50AA4D}" type="pres">
      <dgm:prSet presAssocID="{994A6C17-B7E8-4B24-BAF4-AD6DE9D07EA0}" presName="matrix" presStyleCnt="0"/>
      <dgm:spPr/>
    </dgm:pt>
    <dgm:pt modelId="{E56BDCD0-ADD2-4E61-BFF5-C800FDA33EED}" type="pres">
      <dgm:prSet presAssocID="{994A6C17-B7E8-4B24-BAF4-AD6DE9D07EA0}" presName="tile1" presStyleLbl="node1" presStyleIdx="0" presStyleCnt="4" custLinFactNeighborX="-7351" custLinFactNeighborY="1479"/>
      <dgm:spPr/>
      <dgm:t>
        <a:bodyPr/>
        <a:lstStyle/>
        <a:p>
          <a:endParaRPr lang="es-MX"/>
        </a:p>
      </dgm:t>
    </dgm:pt>
    <dgm:pt modelId="{173E89C6-06D6-47DD-A789-3C7FC5C284BD}" type="pres">
      <dgm:prSet presAssocID="{994A6C17-B7E8-4B24-BAF4-AD6DE9D07EA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F1EC5F3-3029-49D0-8A68-51D38FF5F25E}" type="pres">
      <dgm:prSet presAssocID="{994A6C17-B7E8-4B24-BAF4-AD6DE9D07EA0}" presName="tile2" presStyleLbl="node1" presStyleIdx="1" presStyleCnt="4"/>
      <dgm:spPr/>
      <dgm:t>
        <a:bodyPr/>
        <a:lstStyle/>
        <a:p>
          <a:endParaRPr lang="es-MX"/>
        </a:p>
      </dgm:t>
    </dgm:pt>
    <dgm:pt modelId="{748FDEB4-4A12-43B7-A423-04F48C95AE57}" type="pres">
      <dgm:prSet presAssocID="{994A6C17-B7E8-4B24-BAF4-AD6DE9D07EA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CB8813-68C0-4A0E-A7E1-9516B407CF67}" type="pres">
      <dgm:prSet presAssocID="{994A6C17-B7E8-4B24-BAF4-AD6DE9D07EA0}" presName="tile3" presStyleLbl="node1" presStyleIdx="2" presStyleCnt="4"/>
      <dgm:spPr/>
    </dgm:pt>
    <dgm:pt modelId="{FB5FDA47-DEDD-4E7A-BCAA-4C4581467B87}" type="pres">
      <dgm:prSet presAssocID="{994A6C17-B7E8-4B24-BAF4-AD6DE9D07EA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69BD2A4-E076-48F3-9030-94D85210B38D}" type="pres">
      <dgm:prSet presAssocID="{994A6C17-B7E8-4B24-BAF4-AD6DE9D07EA0}" presName="tile4" presStyleLbl="node1" presStyleIdx="3" presStyleCnt="4" custLinFactNeighborY="0"/>
      <dgm:spPr/>
      <dgm:t>
        <a:bodyPr/>
        <a:lstStyle/>
        <a:p>
          <a:endParaRPr lang="es-MX"/>
        </a:p>
      </dgm:t>
    </dgm:pt>
    <dgm:pt modelId="{E3E8A277-5671-4847-B1DA-25D4B9E97462}" type="pres">
      <dgm:prSet presAssocID="{994A6C17-B7E8-4B24-BAF4-AD6DE9D07EA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EE307D0-AFC6-43B3-B6A1-09AD324D3F84}" type="pres">
      <dgm:prSet presAssocID="{994A6C17-B7E8-4B24-BAF4-AD6DE9D07EA0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</dgm:ptLst>
  <dgm:cxnLst>
    <dgm:cxn modelId="{2D9A41E2-0793-482B-AE90-09F3CD4E232E}" srcId="{8970D25A-8778-48E3-92D6-D6D760CFA2FA}" destId="{3CA3A6A7-E69F-4790-94D4-C6AD9B4C8880}" srcOrd="2" destOrd="0" parTransId="{260E0255-E941-47C5-A18B-81EB124F3555}" sibTransId="{95BA8B56-42F4-4EF2-998F-268539CBE0AC}"/>
    <dgm:cxn modelId="{FFBA8771-3B68-484E-920F-0199437629C5}" srcId="{8970D25A-8778-48E3-92D6-D6D760CFA2FA}" destId="{D6FDA8F9-3C00-4670-9964-B72D44EB6EE0}" srcOrd="0" destOrd="0" parTransId="{F6CA4F0E-9742-4268-A20E-D6F60310BAF4}" sibTransId="{7C6415E6-BF8B-42F8-8724-D33DC599F2B2}"/>
    <dgm:cxn modelId="{9DD0BE7D-B3FB-4A3F-80BE-3788A8D6095B}" type="presOf" srcId="{C61866E1-739B-4A98-8F19-7ED575824B44}" destId="{E3E8A277-5671-4847-B1DA-25D4B9E97462}" srcOrd="1" destOrd="0" presId="urn:microsoft.com/office/officeart/2005/8/layout/matrix1"/>
    <dgm:cxn modelId="{14EA17E2-B66B-41AC-BBED-DF78E5028F99}" type="presOf" srcId="{3CA3A6A7-E69F-4790-94D4-C6AD9B4C8880}" destId="{FB5FDA47-DEDD-4E7A-BCAA-4C4581467B87}" srcOrd="1" destOrd="0" presId="urn:microsoft.com/office/officeart/2005/8/layout/matrix1"/>
    <dgm:cxn modelId="{F079E3B7-C9BE-427F-91CC-081BB2428D52}" type="presOf" srcId="{EDAE9674-3D30-459A-91FC-9076AA71C54F}" destId="{748FDEB4-4A12-43B7-A423-04F48C95AE57}" srcOrd="1" destOrd="0" presId="urn:microsoft.com/office/officeart/2005/8/layout/matrix1"/>
    <dgm:cxn modelId="{D94F232A-9392-41FD-A160-8A92CC51817C}" srcId="{8970D25A-8778-48E3-92D6-D6D760CFA2FA}" destId="{C61866E1-739B-4A98-8F19-7ED575824B44}" srcOrd="3" destOrd="0" parTransId="{2428DE69-A4C8-4A94-9316-8CA2E25455DA}" sibTransId="{AF0FA2B7-F8A6-4BAC-BE3D-97406FCF69F4}"/>
    <dgm:cxn modelId="{F6681EA5-72B8-4004-AFE3-69BC4D572979}" srcId="{8970D25A-8778-48E3-92D6-D6D760CFA2FA}" destId="{45036B8A-8F49-482D-8404-C612A04270D3}" srcOrd="4" destOrd="0" parTransId="{F483AB7F-F830-4FD9-9010-6FA1ABAC831A}" sibTransId="{F5848620-FC93-4109-8DD5-A36370A5A7D4}"/>
    <dgm:cxn modelId="{2197B553-BD9F-45E3-8BFC-00C712FE4F83}" srcId="{8970D25A-8778-48E3-92D6-D6D760CFA2FA}" destId="{EDAE9674-3D30-459A-91FC-9076AA71C54F}" srcOrd="1" destOrd="0" parTransId="{AB50703A-0C60-4B73-B884-8E779165F45B}" sibTransId="{1BF7DBDF-7CED-48D7-BDC0-03E84687BFA5}"/>
    <dgm:cxn modelId="{B5D71E9B-32F9-4A3F-AC32-9481C27E7910}" type="presOf" srcId="{994A6C17-B7E8-4B24-BAF4-AD6DE9D07EA0}" destId="{2D80549C-AFEE-44B7-9A4E-7B88ACAD4C69}" srcOrd="0" destOrd="0" presId="urn:microsoft.com/office/officeart/2005/8/layout/matrix1"/>
    <dgm:cxn modelId="{B630E16A-41D0-4026-8D1A-8989FD0D2F79}" srcId="{8970D25A-8778-48E3-92D6-D6D760CFA2FA}" destId="{77AD45FF-63E9-461E-BF01-3F86F6894FC2}" srcOrd="5" destOrd="0" parTransId="{55B830F2-748D-4CF1-8F69-3DDA253BF81B}" sibTransId="{1BBF716B-585F-4BE5-A7E2-CE376B5DB4D3}"/>
    <dgm:cxn modelId="{E26315E9-67F7-4047-92E6-D8FCC081A190}" type="presOf" srcId="{8970D25A-8778-48E3-92D6-D6D760CFA2FA}" destId="{BEE307D0-AFC6-43B3-B6A1-09AD324D3F84}" srcOrd="0" destOrd="0" presId="urn:microsoft.com/office/officeart/2005/8/layout/matrix1"/>
    <dgm:cxn modelId="{0DE58B8A-1259-4D80-AFCE-CD79C312D0E9}" type="presOf" srcId="{C61866E1-739B-4A98-8F19-7ED575824B44}" destId="{169BD2A4-E076-48F3-9030-94D85210B38D}" srcOrd="0" destOrd="0" presId="urn:microsoft.com/office/officeart/2005/8/layout/matrix1"/>
    <dgm:cxn modelId="{A0538E39-7635-4805-8AC0-AE3D2FEFCE6B}" srcId="{994A6C17-B7E8-4B24-BAF4-AD6DE9D07EA0}" destId="{8970D25A-8778-48E3-92D6-D6D760CFA2FA}" srcOrd="0" destOrd="0" parTransId="{B69326A4-7D22-4EA9-BDC9-E0E6E7A2ED3C}" sibTransId="{5945BB38-5D5E-40F3-A2C6-A2017BC216D2}"/>
    <dgm:cxn modelId="{1533ECFD-B590-4C60-8571-C97537DA7EB6}" type="presOf" srcId="{3CA3A6A7-E69F-4790-94D4-C6AD9B4C8880}" destId="{AACB8813-68C0-4A0E-A7E1-9516B407CF67}" srcOrd="0" destOrd="0" presId="urn:microsoft.com/office/officeart/2005/8/layout/matrix1"/>
    <dgm:cxn modelId="{B8D8A065-9091-473A-A4B1-FC753A981CC6}" type="presOf" srcId="{EDAE9674-3D30-459A-91FC-9076AA71C54F}" destId="{4F1EC5F3-3029-49D0-8A68-51D38FF5F25E}" srcOrd="0" destOrd="0" presId="urn:microsoft.com/office/officeart/2005/8/layout/matrix1"/>
    <dgm:cxn modelId="{9C2F0D02-207A-4915-A4F9-F6041BC55192}" srcId="{8970D25A-8778-48E3-92D6-D6D760CFA2FA}" destId="{FF11BDC9-CA51-4407-A4A8-41FB9708A826}" srcOrd="6" destOrd="0" parTransId="{32A44371-EFE4-41F0-A67E-BF776D389C7D}" sibTransId="{1D2284FB-DE3B-4984-8939-5E8D26ABDDBA}"/>
    <dgm:cxn modelId="{B55184B1-7851-48D1-A7CB-B9E36CA2711E}" type="presOf" srcId="{D6FDA8F9-3C00-4670-9964-B72D44EB6EE0}" destId="{E56BDCD0-ADD2-4E61-BFF5-C800FDA33EED}" srcOrd="0" destOrd="0" presId="urn:microsoft.com/office/officeart/2005/8/layout/matrix1"/>
    <dgm:cxn modelId="{27E2B397-1A05-46D8-9BE8-93B7A3ACE308}" type="presOf" srcId="{D6FDA8F9-3C00-4670-9964-B72D44EB6EE0}" destId="{173E89C6-06D6-47DD-A789-3C7FC5C284BD}" srcOrd="1" destOrd="0" presId="urn:microsoft.com/office/officeart/2005/8/layout/matrix1"/>
    <dgm:cxn modelId="{910FF9EB-CEE1-49EB-9757-A7127E42DD17}" type="presParOf" srcId="{2D80549C-AFEE-44B7-9A4E-7B88ACAD4C69}" destId="{A2386DBC-23B6-4033-B472-CAC46C50AA4D}" srcOrd="0" destOrd="0" presId="urn:microsoft.com/office/officeart/2005/8/layout/matrix1"/>
    <dgm:cxn modelId="{B5039F06-35C4-4628-9568-DB3A0AA72068}" type="presParOf" srcId="{A2386DBC-23B6-4033-B472-CAC46C50AA4D}" destId="{E56BDCD0-ADD2-4E61-BFF5-C800FDA33EED}" srcOrd="0" destOrd="0" presId="urn:microsoft.com/office/officeart/2005/8/layout/matrix1"/>
    <dgm:cxn modelId="{6267BEEC-8F31-47F8-BAF3-AD02F653FB9E}" type="presParOf" srcId="{A2386DBC-23B6-4033-B472-CAC46C50AA4D}" destId="{173E89C6-06D6-47DD-A789-3C7FC5C284BD}" srcOrd="1" destOrd="0" presId="urn:microsoft.com/office/officeart/2005/8/layout/matrix1"/>
    <dgm:cxn modelId="{FB7126EA-8D84-4BA0-935E-AA3FD1017DBE}" type="presParOf" srcId="{A2386DBC-23B6-4033-B472-CAC46C50AA4D}" destId="{4F1EC5F3-3029-49D0-8A68-51D38FF5F25E}" srcOrd="2" destOrd="0" presId="urn:microsoft.com/office/officeart/2005/8/layout/matrix1"/>
    <dgm:cxn modelId="{D7BFAFC6-C381-4E43-9D20-80CC012D0AD2}" type="presParOf" srcId="{A2386DBC-23B6-4033-B472-CAC46C50AA4D}" destId="{748FDEB4-4A12-43B7-A423-04F48C95AE57}" srcOrd="3" destOrd="0" presId="urn:microsoft.com/office/officeart/2005/8/layout/matrix1"/>
    <dgm:cxn modelId="{0198F79D-CFD0-4685-B9F9-3298ADDF6D4C}" type="presParOf" srcId="{A2386DBC-23B6-4033-B472-CAC46C50AA4D}" destId="{AACB8813-68C0-4A0E-A7E1-9516B407CF67}" srcOrd="4" destOrd="0" presId="urn:microsoft.com/office/officeart/2005/8/layout/matrix1"/>
    <dgm:cxn modelId="{8E45BA77-411E-4C25-8C1A-3CE47E0EAA9C}" type="presParOf" srcId="{A2386DBC-23B6-4033-B472-CAC46C50AA4D}" destId="{FB5FDA47-DEDD-4E7A-BCAA-4C4581467B87}" srcOrd="5" destOrd="0" presId="urn:microsoft.com/office/officeart/2005/8/layout/matrix1"/>
    <dgm:cxn modelId="{576B77C8-1BD4-4030-8CD9-DFE2F0EF940E}" type="presParOf" srcId="{A2386DBC-23B6-4033-B472-CAC46C50AA4D}" destId="{169BD2A4-E076-48F3-9030-94D85210B38D}" srcOrd="6" destOrd="0" presId="urn:microsoft.com/office/officeart/2005/8/layout/matrix1"/>
    <dgm:cxn modelId="{ED0EC0CE-253B-4F77-80B8-B3AE2597B237}" type="presParOf" srcId="{A2386DBC-23B6-4033-B472-CAC46C50AA4D}" destId="{E3E8A277-5671-4847-B1DA-25D4B9E97462}" srcOrd="7" destOrd="0" presId="urn:microsoft.com/office/officeart/2005/8/layout/matrix1"/>
    <dgm:cxn modelId="{353884B1-81D8-4274-B440-3559283A85EB}" type="presParOf" srcId="{2D80549C-AFEE-44B7-9A4E-7B88ACAD4C69}" destId="{BEE307D0-AFC6-43B3-B6A1-09AD324D3F8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BDCD0-ADD2-4E61-BFF5-C800FDA33EED}">
      <dsp:nvSpPr>
        <dsp:cNvPr id="0" name=""/>
        <dsp:cNvSpPr/>
      </dsp:nvSpPr>
      <dsp:spPr>
        <a:xfrm rot="16200000">
          <a:off x="1545264" y="-1509177"/>
          <a:ext cx="2439987" cy="5530516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ALTAS CAPACIDADES</a:t>
          </a:r>
          <a:endParaRPr lang="es-MX" sz="3600" kern="1200" dirty="0"/>
        </a:p>
      </dsp:txBody>
      <dsp:txXfrm rot="5400000">
        <a:off x="-1" y="36088"/>
        <a:ext cx="5530516" cy="1829990"/>
      </dsp:txXfrm>
    </dsp:sp>
    <dsp:sp modelId="{4F1EC5F3-3029-49D0-8A68-51D38FF5F25E}">
      <dsp:nvSpPr>
        <dsp:cNvPr id="0" name=""/>
        <dsp:cNvSpPr/>
      </dsp:nvSpPr>
      <dsp:spPr>
        <a:xfrm>
          <a:off x="5530516" y="0"/>
          <a:ext cx="5530516" cy="2439987"/>
        </a:xfrm>
        <a:prstGeom prst="round1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DISCAPACIDAD</a:t>
          </a:r>
          <a:endParaRPr lang="es-MX" sz="3600" kern="1200" dirty="0"/>
        </a:p>
      </dsp:txBody>
      <dsp:txXfrm>
        <a:off x="5530516" y="0"/>
        <a:ext cx="5530516" cy="1829990"/>
      </dsp:txXfrm>
    </dsp:sp>
    <dsp:sp modelId="{AACB8813-68C0-4A0E-A7E1-9516B407CF67}">
      <dsp:nvSpPr>
        <dsp:cNvPr id="0" name=""/>
        <dsp:cNvSpPr/>
      </dsp:nvSpPr>
      <dsp:spPr>
        <a:xfrm rot="10800000">
          <a:off x="0" y="2439987"/>
          <a:ext cx="5530516" cy="2439987"/>
        </a:xfrm>
        <a:prstGeom prst="round1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DIFICULTADES ESPECÍFICAS DE APRENDIZAJE</a:t>
          </a:r>
          <a:endParaRPr lang="es-MX" sz="3600" kern="1200" dirty="0"/>
        </a:p>
      </dsp:txBody>
      <dsp:txXfrm rot="10800000">
        <a:off x="0" y="3049984"/>
        <a:ext cx="5530516" cy="1829990"/>
      </dsp:txXfrm>
    </dsp:sp>
    <dsp:sp modelId="{169BD2A4-E076-48F3-9030-94D85210B38D}">
      <dsp:nvSpPr>
        <dsp:cNvPr id="0" name=""/>
        <dsp:cNvSpPr/>
      </dsp:nvSpPr>
      <dsp:spPr>
        <a:xfrm rot="5400000">
          <a:off x="7075781" y="894722"/>
          <a:ext cx="2439987" cy="5530516"/>
        </a:xfrm>
        <a:prstGeom prst="round1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  <a:sp3d extrusionH="28000" prstMaterial="matte"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TRASTORNOS (tea Y </a:t>
          </a:r>
          <a:r>
            <a:rPr lang="es-MX" sz="3600" kern="1200" dirty="0" err="1" smtClean="0"/>
            <a:t>tdah</a:t>
          </a:r>
          <a:r>
            <a:rPr lang="es-MX" sz="3600" kern="1200" dirty="0" smtClean="0"/>
            <a:t>)</a:t>
          </a:r>
          <a:endParaRPr lang="es-MX" sz="3600" kern="1200" dirty="0"/>
        </a:p>
      </dsp:txBody>
      <dsp:txXfrm rot="-5400000">
        <a:off x="5530516" y="3049984"/>
        <a:ext cx="5530516" cy="1829990"/>
      </dsp:txXfrm>
    </dsp:sp>
    <dsp:sp modelId="{BEE307D0-AFC6-43B3-B6A1-09AD324D3F84}">
      <dsp:nvSpPr>
        <dsp:cNvPr id="0" name=""/>
        <dsp:cNvSpPr/>
      </dsp:nvSpPr>
      <dsp:spPr>
        <a:xfrm>
          <a:off x="3871361" y="1829990"/>
          <a:ext cx="3318309" cy="1219993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 smtClean="0"/>
            <a:t>ACNEAE</a:t>
          </a:r>
          <a:endParaRPr lang="es-MX" sz="3600" kern="1200" dirty="0"/>
        </a:p>
      </dsp:txBody>
      <dsp:txXfrm>
        <a:off x="3930916" y="1889545"/>
        <a:ext cx="3199199" cy="1100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783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671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057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339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570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3636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506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358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86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8381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536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4D65B-309F-4409-AEC3-4C97CEC9CBCC}" type="datetimeFigureOut">
              <a:rPr lang="es-MX" smtClean="0"/>
              <a:t>23/04/2020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4C946-A9A5-47CB-99B0-D1B1024A8E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480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 OPD IV</a:t>
            </a:r>
            <a:br>
              <a:rPr lang="es-MX" dirty="0" smtClean="0"/>
            </a:br>
            <a:r>
              <a:rPr lang="es-MX" dirty="0" smtClean="0"/>
              <a:t>Confinamiento 2020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Estrategias en la intervención educativa</a:t>
            </a:r>
          </a:p>
          <a:p>
            <a:endParaRPr lang="es-MX" dirty="0"/>
          </a:p>
          <a:p>
            <a:r>
              <a:rPr lang="es-MX" dirty="0" smtClean="0"/>
              <a:t>Mtra. Eloina Gallardo Espinoza</a:t>
            </a:r>
          </a:p>
          <a:p>
            <a:r>
              <a:rPr lang="es-MX" dirty="0" smtClean="0"/>
              <a:t>elogallardo1102@gmail.com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475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ESTRATEGIAS PARA ACNEAE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¿QUÉ ES UNA ESTRATEGIA?  </a:t>
            </a:r>
            <a:r>
              <a:rPr lang="es-MX" dirty="0"/>
              <a:t> </a:t>
            </a:r>
            <a:r>
              <a:rPr lang="es-MX" dirty="0" smtClean="0"/>
              <a:t> </a:t>
            </a:r>
          </a:p>
          <a:p>
            <a:endParaRPr lang="es-MX" dirty="0">
              <a:solidFill>
                <a:srgbClr val="FF0000"/>
              </a:solidFill>
            </a:endParaRPr>
          </a:p>
          <a:p>
            <a:r>
              <a:rPr lang="es-MX" dirty="0" smtClean="0">
                <a:solidFill>
                  <a:srgbClr val="FF0000"/>
                </a:solidFill>
              </a:rPr>
              <a:t>MEDIDAS PEDAGÓGICAS        RECURSOS EDUCATIVOS</a:t>
            </a:r>
          </a:p>
          <a:p>
            <a:endParaRPr lang="es-MX" dirty="0">
              <a:solidFill>
                <a:srgbClr val="FF0000"/>
              </a:solidFill>
            </a:endParaRPr>
          </a:p>
          <a:p>
            <a:r>
              <a:rPr lang="es-MX" dirty="0" smtClean="0">
                <a:solidFill>
                  <a:srgbClr val="FF0000"/>
                </a:solidFill>
              </a:rPr>
              <a:t>HERRAMIENTAS DE APOYO     ANDAMIO DEL APRENDIZAJE</a:t>
            </a:r>
          </a:p>
          <a:p>
            <a:endParaRPr lang="es-MX" dirty="0">
              <a:solidFill>
                <a:srgbClr val="FF0000"/>
              </a:solidFill>
            </a:endParaRPr>
          </a:p>
          <a:p>
            <a:r>
              <a:rPr lang="es-MX" dirty="0" smtClean="0">
                <a:solidFill>
                  <a:srgbClr val="FF0000"/>
                </a:solidFill>
              </a:rPr>
              <a:t>SOPORTE DEL APRENDIZAJE    MEDIOS DE INTERVENCIÓN EDUCATIVA</a:t>
            </a:r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1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                            ACNEAE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ACNEAE es un término novedoso que la cultura anglosajona comienza a impulsar para referirse a los alumnos con necesidades específicos de apoyo educativo.</a:t>
            </a:r>
          </a:p>
          <a:p>
            <a:r>
              <a:rPr lang="es-MX" dirty="0" smtClean="0"/>
              <a:t>No obstante se puede seguir distinguiendo al alumno con necesidades educativas especiales(</a:t>
            </a:r>
            <a:r>
              <a:rPr lang="es-MX" dirty="0" err="1" smtClean="0"/>
              <a:t>acnee</a:t>
            </a:r>
            <a:r>
              <a:rPr lang="es-MX" dirty="0" smtClean="0"/>
              <a:t>) relacionadas con la situación de discapacidad.</a:t>
            </a:r>
          </a:p>
          <a:p>
            <a:r>
              <a:rPr lang="es-MX" dirty="0" smtClean="0"/>
              <a:t>Los ACNEAE es una población diversa, que comúnmente es vulnerada, por lo cual bajo la mirada inclusiva, requiere de atención educativa precisa y sobretodo objetiva en términos profesionales.</a:t>
            </a:r>
          </a:p>
          <a:p>
            <a:pPr marL="0" indent="0"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583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ALUMNOS CON NECESIDADES ESPECIFICAS DE APOYO EDUCATIVO.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061904"/>
              </p:ext>
            </p:extLst>
          </p:nvPr>
        </p:nvGraphicFramePr>
        <p:xfrm>
          <a:off x="838199" y="1825624"/>
          <a:ext cx="11061033" cy="4879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223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                       Enfoque pedagógico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Una de los enfoques de más auge en los últimos años, dentro del ámbito educativo, es la NEURODIDÁCTICA, la cual es una disciplina pedagógica derivada de las neurociencias.</a:t>
            </a:r>
          </a:p>
          <a:p>
            <a:r>
              <a:rPr lang="es-MX" dirty="0" smtClean="0"/>
              <a:t>Su fundamento señala la coyuntura entre el funcionamiento cerebral y la construcción didáctica que realiza el docente.</a:t>
            </a:r>
          </a:p>
          <a:p>
            <a:r>
              <a:rPr lang="es-MX" dirty="0" smtClean="0"/>
              <a:t>Los planteamientos de la neurodidáctica, son atractivos al </a:t>
            </a:r>
            <a:r>
              <a:rPr lang="es-MX" dirty="0" err="1" smtClean="0"/>
              <a:t>referernos</a:t>
            </a:r>
            <a:r>
              <a:rPr lang="es-MX" dirty="0" smtClean="0"/>
              <a:t> al uso de estrategias que movilicen el funcionamiento cerebral de los sujetos en equiparación con el uso de recursos y acciones intencionadas que lo propicien, sin anteponer la condición particular.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560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ESTRATEGIAS DE INTERVENCIÓN EDUCATIVA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En la Educación Especial, después de realizar la evaluación psicopedagógica y el análisis de resultados para determinar las necesidades específicas de apoyo educativo, se procede a planificar la acción pedagógica con el uso de estrategias. Hay una variedad amplia de estrategias, algunas de más recurrencia por su funcionalidad son:</a:t>
            </a:r>
          </a:p>
          <a:p>
            <a:r>
              <a:rPr lang="es-MX" dirty="0" smtClean="0"/>
              <a:t>Música                                     Estimulación </a:t>
            </a:r>
            <a:r>
              <a:rPr lang="es-MX" dirty="0" err="1" smtClean="0"/>
              <a:t>multisensorial</a:t>
            </a:r>
            <a:endParaRPr lang="es-MX" dirty="0" smtClean="0"/>
          </a:p>
          <a:p>
            <a:r>
              <a:rPr lang="es-MX" dirty="0" smtClean="0"/>
              <a:t>Juego                                        </a:t>
            </a:r>
            <a:r>
              <a:rPr lang="es-MX" dirty="0" err="1" smtClean="0"/>
              <a:t>Learning</a:t>
            </a:r>
            <a:r>
              <a:rPr lang="es-MX" dirty="0" smtClean="0"/>
              <a:t> educativo</a:t>
            </a:r>
          </a:p>
          <a:p>
            <a:r>
              <a:rPr lang="es-MX" dirty="0" smtClean="0"/>
              <a:t>Narrativa                                  Psicomotricidad </a:t>
            </a:r>
          </a:p>
          <a:p>
            <a:r>
              <a:rPr lang="es-MX" dirty="0" smtClean="0"/>
              <a:t>Manipulación</a:t>
            </a:r>
          </a:p>
          <a:p>
            <a:r>
              <a:rPr lang="es-MX" dirty="0" smtClean="0"/>
              <a:t>Integración sensorial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945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Ejercicio individual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7364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Responde las siguiente consignas en tu cuaderno y manda evidencia al docente: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dirty="0" smtClean="0"/>
              <a:t>-¿cómo defines TÚ a una estrategia?</a:t>
            </a:r>
          </a:p>
          <a:p>
            <a:pPr>
              <a:buFontTx/>
              <a:buChar char="-"/>
            </a:pPr>
            <a:r>
              <a:rPr lang="es-MX" dirty="0" smtClean="0"/>
              <a:t>¿qué es </a:t>
            </a:r>
            <a:r>
              <a:rPr lang="es-MX" dirty="0" err="1" smtClean="0"/>
              <a:t>acneae</a:t>
            </a:r>
            <a:r>
              <a:rPr lang="es-MX" dirty="0" smtClean="0"/>
              <a:t>?</a:t>
            </a:r>
          </a:p>
          <a:p>
            <a:pPr>
              <a:buFontTx/>
              <a:buChar char="-"/>
            </a:pPr>
            <a:r>
              <a:rPr lang="es-MX" dirty="0" smtClean="0"/>
              <a:t>¿cuál es el significado de vulnerado?</a:t>
            </a:r>
          </a:p>
          <a:p>
            <a:pPr>
              <a:buFontTx/>
              <a:buChar char="-"/>
            </a:pPr>
            <a:r>
              <a:rPr lang="es-MX" dirty="0" smtClean="0"/>
              <a:t>¿qué comentario te surge acerca de la neurodidáctica?</a:t>
            </a:r>
          </a:p>
          <a:p>
            <a:pPr>
              <a:buFontTx/>
              <a:buChar char="-"/>
            </a:pPr>
            <a:r>
              <a:rPr lang="es-MX" dirty="0" smtClean="0"/>
              <a:t>¿cuál estrategia de las enunciadas, has planificado y utilizado en la EE?</a:t>
            </a:r>
          </a:p>
          <a:p>
            <a:pPr>
              <a:buFontTx/>
              <a:buChar char="-"/>
            </a:pPr>
            <a:r>
              <a:rPr lang="es-MX" dirty="0" smtClean="0"/>
              <a:t>¿qué concluyes de la presentación?</a:t>
            </a:r>
          </a:p>
          <a:p>
            <a:pPr>
              <a:buFontTx/>
              <a:buChar char="-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8669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374</Words>
  <Application>Microsoft Office PowerPoint</Application>
  <PresentationFormat>Panorámica</PresentationFormat>
  <Paragraphs>43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 OPD IV Confinamiento 2020</vt:lpstr>
      <vt:lpstr>ESTRATEGIAS PARA ACNEAE</vt:lpstr>
      <vt:lpstr>                                 ACNEAE</vt:lpstr>
      <vt:lpstr> ALUMNOS CON NECESIDADES ESPECIFICAS DE APOYO EDUCATIVO.</vt:lpstr>
      <vt:lpstr>                            Enfoque pedagógico</vt:lpstr>
      <vt:lpstr>ESTRATEGIAS DE INTERVENCIÓN EDUCATIVA</vt:lpstr>
      <vt:lpstr>   Ejercicio individual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OPD IV Confinamiento 2020</dc:title>
  <dc:creator>Elo Gallardo E</dc:creator>
  <cp:lastModifiedBy>Elo Gallardo E</cp:lastModifiedBy>
  <cp:revision>7</cp:revision>
  <dcterms:created xsi:type="dcterms:W3CDTF">2020-04-23T21:59:23Z</dcterms:created>
  <dcterms:modified xsi:type="dcterms:W3CDTF">2020-04-23T23:11:08Z</dcterms:modified>
</cp:coreProperties>
</file>