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2" autoAdjust="0"/>
    <p:restoredTop sz="94660"/>
  </p:normalViewPr>
  <p:slideViewPr>
    <p:cSldViewPr snapToGrid="0">
      <p:cViewPr varScale="1">
        <p:scale>
          <a:sx n="80" d="100"/>
          <a:sy n="80" d="100"/>
        </p:scale>
        <p:origin x="1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0213F6-5CA9-4E3C-84C6-D77A4213CCF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39C72796-38C1-4D3D-9C6C-0AFBE365DEB8}">
      <dgm:prSet phldrT="[Texto]"/>
      <dgm:spPr/>
      <dgm:t>
        <a:bodyPr/>
        <a:lstStyle/>
        <a:p>
          <a:r>
            <a:rPr lang="es-MX" dirty="0" smtClean="0">
              <a:solidFill>
                <a:schemeClr val="bg1"/>
              </a:solidFill>
            </a:rPr>
            <a:t>Estimulación táctil</a:t>
          </a:r>
          <a:endParaRPr lang="es-MX" dirty="0">
            <a:solidFill>
              <a:schemeClr val="bg1"/>
            </a:solidFill>
          </a:endParaRPr>
        </a:p>
      </dgm:t>
    </dgm:pt>
    <dgm:pt modelId="{7433E454-4855-4775-97BF-110DF101AB91}" type="parTrans" cxnId="{D5EC3580-6BA3-44D4-B730-BF99030EA0CB}">
      <dgm:prSet/>
      <dgm:spPr/>
      <dgm:t>
        <a:bodyPr/>
        <a:lstStyle/>
        <a:p>
          <a:endParaRPr lang="es-MX"/>
        </a:p>
      </dgm:t>
    </dgm:pt>
    <dgm:pt modelId="{D5ECAB1A-0D23-4797-A086-01A9BEE6AAB4}" type="sibTrans" cxnId="{D5EC3580-6BA3-44D4-B730-BF99030EA0CB}">
      <dgm:prSet/>
      <dgm:spPr/>
      <dgm:t>
        <a:bodyPr/>
        <a:lstStyle/>
        <a:p>
          <a:endParaRPr lang="es-MX"/>
        </a:p>
      </dgm:t>
    </dgm:pt>
    <dgm:pt modelId="{BCC82BD5-938B-4D77-BF55-B235462BB5BA}">
      <dgm:prSet phldrT="[Texto]"/>
      <dgm:spPr/>
      <dgm:t>
        <a:bodyPr/>
        <a:lstStyle/>
        <a:p>
          <a:r>
            <a:rPr lang="es-MX" dirty="0" smtClean="0">
              <a:solidFill>
                <a:schemeClr val="bg1"/>
              </a:solidFill>
            </a:rPr>
            <a:t>Estimulación </a:t>
          </a:r>
          <a:r>
            <a:rPr lang="es-MX" dirty="0" smtClean="0">
              <a:solidFill>
                <a:schemeClr val="bg1"/>
              </a:solidFill>
            </a:rPr>
            <a:t>olfativa-gustativa</a:t>
          </a:r>
          <a:endParaRPr lang="es-MX" dirty="0">
            <a:solidFill>
              <a:schemeClr val="bg1"/>
            </a:solidFill>
          </a:endParaRPr>
        </a:p>
      </dgm:t>
    </dgm:pt>
    <dgm:pt modelId="{6D7DEDAC-9847-491B-8847-90F7A5EF6087}" type="parTrans" cxnId="{CE03197B-B4F6-4054-9353-6FC4A21D2A59}">
      <dgm:prSet/>
      <dgm:spPr/>
      <dgm:t>
        <a:bodyPr/>
        <a:lstStyle/>
        <a:p>
          <a:endParaRPr lang="es-MX"/>
        </a:p>
      </dgm:t>
    </dgm:pt>
    <dgm:pt modelId="{77371167-1E7C-41C1-BC85-5FEBD1399C74}" type="sibTrans" cxnId="{CE03197B-B4F6-4054-9353-6FC4A21D2A59}">
      <dgm:prSet/>
      <dgm:spPr/>
      <dgm:t>
        <a:bodyPr/>
        <a:lstStyle/>
        <a:p>
          <a:endParaRPr lang="es-MX"/>
        </a:p>
      </dgm:t>
    </dgm:pt>
    <dgm:pt modelId="{C0279C76-6C20-47AE-94BC-75690F5F67FC}">
      <dgm:prSet phldrT="[Texto]"/>
      <dgm:spPr/>
      <dgm:t>
        <a:bodyPr/>
        <a:lstStyle/>
        <a:p>
          <a:r>
            <a:rPr lang="es-MX" dirty="0" smtClean="0">
              <a:solidFill>
                <a:schemeClr val="bg1"/>
              </a:solidFill>
            </a:rPr>
            <a:t>Estimulación auditiva</a:t>
          </a:r>
          <a:endParaRPr lang="es-MX" dirty="0">
            <a:solidFill>
              <a:schemeClr val="bg1"/>
            </a:solidFill>
          </a:endParaRPr>
        </a:p>
      </dgm:t>
    </dgm:pt>
    <dgm:pt modelId="{ADF5A84A-B6EC-4B8A-9696-A15D87BECB2D}" type="parTrans" cxnId="{A044144D-D7E3-40BF-9D38-815B80446DC5}">
      <dgm:prSet/>
      <dgm:spPr/>
      <dgm:t>
        <a:bodyPr/>
        <a:lstStyle/>
        <a:p>
          <a:endParaRPr lang="es-MX"/>
        </a:p>
      </dgm:t>
    </dgm:pt>
    <dgm:pt modelId="{D035BF98-7F5F-45AD-85F8-F5330DC858E2}" type="sibTrans" cxnId="{A044144D-D7E3-40BF-9D38-815B80446DC5}">
      <dgm:prSet/>
      <dgm:spPr/>
      <dgm:t>
        <a:bodyPr/>
        <a:lstStyle/>
        <a:p>
          <a:endParaRPr lang="es-MX"/>
        </a:p>
      </dgm:t>
    </dgm:pt>
    <dgm:pt modelId="{84C371A5-C8C8-4280-A986-93047340C048}">
      <dgm:prSet phldrT="[Texto]"/>
      <dgm:spPr/>
      <dgm:t>
        <a:bodyPr/>
        <a:lstStyle/>
        <a:p>
          <a:r>
            <a:rPr lang="es-MX" dirty="0" smtClean="0">
              <a:solidFill>
                <a:schemeClr val="bg1"/>
              </a:solidFill>
            </a:rPr>
            <a:t>Estimulación </a:t>
          </a:r>
          <a:r>
            <a:rPr lang="es-MX" dirty="0" smtClean="0">
              <a:solidFill>
                <a:schemeClr val="bg1"/>
              </a:solidFill>
            </a:rPr>
            <a:t>psicomotriz</a:t>
          </a:r>
          <a:endParaRPr lang="es-MX" dirty="0">
            <a:solidFill>
              <a:schemeClr val="bg1"/>
            </a:solidFill>
          </a:endParaRPr>
        </a:p>
      </dgm:t>
    </dgm:pt>
    <dgm:pt modelId="{863A2E7C-F796-495F-9D46-CD260D15475A}" type="parTrans" cxnId="{99F550B7-4032-4D26-9BC3-6E7543EE3C6A}">
      <dgm:prSet/>
      <dgm:spPr/>
      <dgm:t>
        <a:bodyPr/>
        <a:lstStyle/>
        <a:p>
          <a:endParaRPr lang="es-MX"/>
        </a:p>
      </dgm:t>
    </dgm:pt>
    <dgm:pt modelId="{DCB9A2AB-D16B-4BD0-8C7D-9B85170427BF}" type="sibTrans" cxnId="{99F550B7-4032-4D26-9BC3-6E7543EE3C6A}">
      <dgm:prSet/>
      <dgm:spPr/>
      <dgm:t>
        <a:bodyPr/>
        <a:lstStyle/>
        <a:p>
          <a:endParaRPr lang="es-MX"/>
        </a:p>
      </dgm:t>
    </dgm:pt>
    <dgm:pt modelId="{385351FF-FA24-422F-BF55-DF5FECADB260}">
      <dgm:prSet phldrT="[Texto]"/>
      <dgm:spPr/>
      <dgm:t>
        <a:bodyPr/>
        <a:lstStyle/>
        <a:p>
          <a:r>
            <a:rPr lang="es-MX" dirty="0" smtClean="0">
              <a:solidFill>
                <a:schemeClr val="bg1"/>
              </a:solidFill>
            </a:rPr>
            <a:t>Estimulación visual</a:t>
          </a:r>
          <a:endParaRPr lang="es-MX" dirty="0">
            <a:solidFill>
              <a:schemeClr val="bg1"/>
            </a:solidFill>
          </a:endParaRPr>
        </a:p>
      </dgm:t>
    </dgm:pt>
    <dgm:pt modelId="{C6BA1A2B-7E56-4774-AFCC-39B11E46D198}" type="parTrans" cxnId="{5A9AE32E-1931-4880-B535-C1117A70B97B}">
      <dgm:prSet/>
      <dgm:spPr/>
      <dgm:t>
        <a:bodyPr/>
        <a:lstStyle/>
        <a:p>
          <a:endParaRPr lang="es-MX"/>
        </a:p>
      </dgm:t>
    </dgm:pt>
    <dgm:pt modelId="{0CC398D7-DB0E-4D77-864D-EFF67D9474AB}" type="sibTrans" cxnId="{5A9AE32E-1931-4880-B535-C1117A70B97B}">
      <dgm:prSet/>
      <dgm:spPr/>
      <dgm:t>
        <a:bodyPr/>
        <a:lstStyle/>
        <a:p>
          <a:endParaRPr lang="es-MX"/>
        </a:p>
      </dgm:t>
    </dgm:pt>
    <dgm:pt modelId="{6AEC2B00-CC41-4721-B13B-5EAD2A0988EF}" type="pres">
      <dgm:prSet presAssocID="{B10213F6-5CA9-4E3C-84C6-D77A4213CCF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1DC13576-8A81-4A8A-B2E5-09102A53F997}" type="pres">
      <dgm:prSet presAssocID="{39C72796-38C1-4D3D-9C6C-0AFBE365DEB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EC3EA3E-CCCD-4982-9167-7374038BC287}" type="pres">
      <dgm:prSet presAssocID="{D5ECAB1A-0D23-4797-A086-01A9BEE6AAB4}" presName="sibTrans" presStyleCnt="0"/>
      <dgm:spPr/>
    </dgm:pt>
    <dgm:pt modelId="{02642510-1A16-4F22-B5B4-0C0C30B84EE1}" type="pres">
      <dgm:prSet presAssocID="{BCC82BD5-938B-4D77-BF55-B235462BB5B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E9E6562-848E-4EFA-B295-31C7D1E98161}" type="pres">
      <dgm:prSet presAssocID="{77371167-1E7C-41C1-BC85-5FEBD1399C74}" presName="sibTrans" presStyleCnt="0"/>
      <dgm:spPr/>
    </dgm:pt>
    <dgm:pt modelId="{E1B82F2F-FD3E-4A48-952F-954E02BA8EBD}" type="pres">
      <dgm:prSet presAssocID="{C0279C76-6C20-47AE-94BC-75690F5F67FC}" presName="node" presStyleLbl="node1" presStyleIdx="2" presStyleCnt="5" custLinFactNeighborX="-1224" custLinFactNeighborY="215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1ED73F4-926D-47E7-899C-66FE18468C9D}" type="pres">
      <dgm:prSet presAssocID="{D035BF98-7F5F-45AD-85F8-F5330DC858E2}" presName="sibTrans" presStyleCnt="0"/>
      <dgm:spPr/>
    </dgm:pt>
    <dgm:pt modelId="{CE5F9F01-5601-49AB-932B-F348360C2330}" type="pres">
      <dgm:prSet presAssocID="{84C371A5-C8C8-4280-A986-93047340C04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C16AB14-8693-4AF2-8CE2-69EA99DE374E}" type="pres">
      <dgm:prSet presAssocID="{DCB9A2AB-D16B-4BD0-8C7D-9B85170427BF}" presName="sibTrans" presStyleCnt="0"/>
      <dgm:spPr/>
    </dgm:pt>
    <dgm:pt modelId="{88906D93-FAAC-4E19-B1A8-570239DE5D87}" type="pres">
      <dgm:prSet presAssocID="{385351FF-FA24-422F-BF55-DF5FECADB26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13C3FC4-C655-43F0-B135-1EE76FF4F2E3}" type="presOf" srcId="{385351FF-FA24-422F-BF55-DF5FECADB260}" destId="{88906D93-FAAC-4E19-B1A8-570239DE5D87}" srcOrd="0" destOrd="0" presId="urn:microsoft.com/office/officeart/2005/8/layout/default"/>
    <dgm:cxn modelId="{5A9AE32E-1931-4880-B535-C1117A70B97B}" srcId="{B10213F6-5CA9-4E3C-84C6-D77A4213CCF3}" destId="{385351FF-FA24-422F-BF55-DF5FECADB260}" srcOrd="4" destOrd="0" parTransId="{C6BA1A2B-7E56-4774-AFCC-39B11E46D198}" sibTransId="{0CC398D7-DB0E-4D77-864D-EFF67D9474AB}"/>
    <dgm:cxn modelId="{8A15216F-579B-4A30-8D89-B1853F46AF7F}" type="presOf" srcId="{C0279C76-6C20-47AE-94BC-75690F5F67FC}" destId="{E1B82F2F-FD3E-4A48-952F-954E02BA8EBD}" srcOrd="0" destOrd="0" presId="urn:microsoft.com/office/officeart/2005/8/layout/default"/>
    <dgm:cxn modelId="{A044144D-D7E3-40BF-9D38-815B80446DC5}" srcId="{B10213F6-5CA9-4E3C-84C6-D77A4213CCF3}" destId="{C0279C76-6C20-47AE-94BC-75690F5F67FC}" srcOrd="2" destOrd="0" parTransId="{ADF5A84A-B6EC-4B8A-9696-A15D87BECB2D}" sibTransId="{D035BF98-7F5F-45AD-85F8-F5330DC858E2}"/>
    <dgm:cxn modelId="{39312B40-1B22-4ED7-B45B-4039D2A61BF6}" type="presOf" srcId="{39C72796-38C1-4D3D-9C6C-0AFBE365DEB8}" destId="{1DC13576-8A81-4A8A-B2E5-09102A53F997}" srcOrd="0" destOrd="0" presId="urn:microsoft.com/office/officeart/2005/8/layout/default"/>
    <dgm:cxn modelId="{2EE9A129-DBBE-452A-B55E-A02DA7417B83}" type="presOf" srcId="{84C371A5-C8C8-4280-A986-93047340C048}" destId="{CE5F9F01-5601-49AB-932B-F348360C2330}" srcOrd="0" destOrd="0" presId="urn:microsoft.com/office/officeart/2005/8/layout/default"/>
    <dgm:cxn modelId="{CE03197B-B4F6-4054-9353-6FC4A21D2A59}" srcId="{B10213F6-5CA9-4E3C-84C6-D77A4213CCF3}" destId="{BCC82BD5-938B-4D77-BF55-B235462BB5BA}" srcOrd="1" destOrd="0" parTransId="{6D7DEDAC-9847-491B-8847-90F7A5EF6087}" sibTransId="{77371167-1E7C-41C1-BC85-5FEBD1399C74}"/>
    <dgm:cxn modelId="{BB6F960B-8C2B-4F0C-92A4-AE3FC2F2C2F8}" type="presOf" srcId="{BCC82BD5-938B-4D77-BF55-B235462BB5BA}" destId="{02642510-1A16-4F22-B5B4-0C0C30B84EE1}" srcOrd="0" destOrd="0" presId="urn:microsoft.com/office/officeart/2005/8/layout/default"/>
    <dgm:cxn modelId="{D5EC3580-6BA3-44D4-B730-BF99030EA0CB}" srcId="{B10213F6-5CA9-4E3C-84C6-D77A4213CCF3}" destId="{39C72796-38C1-4D3D-9C6C-0AFBE365DEB8}" srcOrd="0" destOrd="0" parTransId="{7433E454-4855-4775-97BF-110DF101AB91}" sibTransId="{D5ECAB1A-0D23-4797-A086-01A9BEE6AAB4}"/>
    <dgm:cxn modelId="{99F550B7-4032-4D26-9BC3-6E7543EE3C6A}" srcId="{B10213F6-5CA9-4E3C-84C6-D77A4213CCF3}" destId="{84C371A5-C8C8-4280-A986-93047340C048}" srcOrd="3" destOrd="0" parTransId="{863A2E7C-F796-495F-9D46-CD260D15475A}" sibTransId="{DCB9A2AB-D16B-4BD0-8C7D-9B85170427BF}"/>
    <dgm:cxn modelId="{64C57091-0FE4-4BE6-B1D8-78D32FB2C5B5}" type="presOf" srcId="{B10213F6-5CA9-4E3C-84C6-D77A4213CCF3}" destId="{6AEC2B00-CC41-4721-B13B-5EAD2A0988EF}" srcOrd="0" destOrd="0" presId="urn:microsoft.com/office/officeart/2005/8/layout/default"/>
    <dgm:cxn modelId="{682FFEA8-34FF-4E18-AA39-9BCE3547C948}" type="presParOf" srcId="{6AEC2B00-CC41-4721-B13B-5EAD2A0988EF}" destId="{1DC13576-8A81-4A8A-B2E5-09102A53F997}" srcOrd="0" destOrd="0" presId="urn:microsoft.com/office/officeart/2005/8/layout/default"/>
    <dgm:cxn modelId="{29E5015E-6C6E-4441-94BA-1E978B500DAA}" type="presParOf" srcId="{6AEC2B00-CC41-4721-B13B-5EAD2A0988EF}" destId="{CEC3EA3E-CCCD-4982-9167-7374038BC287}" srcOrd="1" destOrd="0" presId="urn:microsoft.com/office/officeart/2005/8/layout/default"/>
    <dgm:cxn modelId="{6FFB6206-FB9A-49BB-9D47-7301CAE96E7A}" type="presParOf" srcId="{6AEC2B00-CC41-4721-B13B-5EAD2A0988EF}" destId="{02642510-1A16-4F22-B5B4-0C0C30B84EE1}" srcOrd="2" destOrd="0" presId="urn:microsoft.com/office/officeart/2005/8/layout/default"/>
    <dgm:cxn modelId="{867FAAC6-18F1-40E3-A468-2B6E4A07866F}" type="presParOf" srcId="{6AEC2B00-CC41-4721-B13B-5EAD2A0988EF}" destId="{2E9E6562-848E-4EFA-B295-31C7D1E98161}" srcOrd="3" destOrd="0" presId="urn:microsoft.com/office/officeart/2005/8/layout/default"/>
    <dgm:cxn modelId="{5DE7DCA4-DF07-4259-B7B2-A1751CA4CBB0}" type="presParOf" srcId="{6AEC2B00-CC41-4721-B13B-5EAD2A0988EF}" destId="{E1B82F2F-FD3E-4A48-952F-954E02BA8EBD}" srcOrd="4" destOrd="0" presId="urn:microsoft.com/office/officeart/2005/8/layout/default"/>
    <dgm:cxn modelId="{913902AD-6FB2-45E4-B5E2-A3D7EE849631}" type="presParOf" srcId="{6AEC2B00-CC41-4721-B13B-5EAD2A0988EF}" destId="{61ED73F4-926D-47E7-899C-66FE18468C9D}" srcOrd="5" destOrd="0" presId="urn:microsoft.com/office/officeart/2005/8/layout/default"/>
    <dgm:cxn modelId="{4616C8CD-1FD3-463E-9D51-74D0A85626C4}" type="presParOf" srcId="{6AEC2B00-CC41-4721-B13B-5EAD2A0988EF}" destId="{CE5F9F01-5601-49AB-932B-F348360C2330}" srcOrd="6" destOrd="0" presId="urn:microsoft.com/office/officeart/2005/8/layout/default"/>
    <dgm:cxn modelId="{B89F1E99-630C-4CFE-AFDB-E0CD9404DC90}" type="presParOf" srcId="{6AEC2B00-CC41-4721-B13B-5EAD2A0988EF}" destId="{EC16AB14-8693-4AF2-8CE2-69EA99DE374E}" srcOrd="7" destOrd="0" presId="urn:microsoft.com/office/officeart/2005/8/layout/default"/>
    <dgm:cxn modelId="{E8F01DEA-7EEE-4CF9-BB0F-F7F60CB944E2}" type="presParOf" srcId="{6AEC2B00-CC41-4721-B13B-5EAD2A0988EF}" destId="{88906D93-FAAC-4E19-B1A8-570239DE5D87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C13576-8A81-4A8A-B2E5-09102A53F997}">
      <dsp:nvSpPr>
        <dsp:cNvPr id="0" name=""/>
        <dsp:cNvSpPr/>
      </dsp:nvSpPr>
      <dsp:spPr>
        <a:xfrm>
          <a:off x="808017" y="3018"/>
          <a:ext cx="2793020" cy="1675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300" kern="1200" dirty="0" smtClean="0">
              <a:solidFill>
                <a:schemeClr val="bg1"/>
              </a:solidFill>
            </a:rPr>
            <a:t>Estimulación táctil</a:t>
          </a:r>
          <a:endParaRPr lang="es-MX" sz="3300" kern="1200" dirty="0">
            <a:solidFill>
              <a:schemeClr val="bg1"/>
            </a:solidFill>
          </a:endParaRPr>
        </a:p>
      </dsp:txBody>
      <dsp:txXfrm>
        <a:off x="808017" y="3018"/>
        <a:ext cx="2793020" cy="1675812"/>
      </dsp:txXfrm>
    </dsp:sp>
    <dsp:sp modelId="{02642510-1A16-4F22-B5B4-0C0C30B84EE1}">
      <dsp:nvSpPr>
        <dsp:cNvPr id="0" name=""/>
        <dsp:cNvSpPr/>
      </dsp:nvSpPr>
      <dsp:spPr>
        <a:xfrm>
          <a:off x="3880339" y="3018"/>
          <a:ext cx="2793020" cy="1675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300" kern="1200" dirty="0" smtClean="0">
              <a:solidFill>
                <a:schemeClr val="bg1"/>
              </a:solidFill>
            </a:rPr>
            <a:t>Estimulación </a:t>
          </a:r>
          <a:r>
            <a:rPr lang="es-MX" sz="3300" kern="1200" dirty="0" smtClean="0">
              <a:solidFill>
                <a:schemeClr val="bg1"/>
              </a:solidFill>
            </a:rPr>
            <a:t>olfativa-gustativa</a:t>
          </a:r>
          <a:endParaRPr lang="es-MX" sz="3300" kern="1200" dirty="0">
            <a:solidFill>
              <a:schemeClr val="bg1"/>
            </a:solidFill>
          </a:endParaRPr>
        </a:p>
      </dsp:txBody>
      <dsp:txXfrm>
        <a:off x="3880339" y="3018"/>
        <a:ext cx="2793020" cy="1675812"/>
      </dsp:txXfrm>
    </dsp:sp>
    <dsp:sp modelId="{E1B82F2F-FD3E-4A48-952F-954E02BA8EBD}">
      <dsp:nvSpPr>
        <dsp:cNvPr id="0" name=""/>
        <dsp:cNvSpPr/>
      </dsp:nvSpPr>
      <dsp:spPr>
        <a:xfrm>
          <a:off x="6918475" y="39115"/>
          <a:ext cx="2793020" cy="1675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300" kern="1200" dirty="0" smtClean="0">
              <a:solidFill>
                <a:schemeClr val="bg1"/>
              </a:solidFill>
            </a:rPr>
            <a:t>Estimulación auditiva</a:t>
          </a:r>
          <a:endParaRPr lang="es-MX" sz="3300" kern="1200" dirty="0">
            <a:solidFill>
              <a:schemeClr val="bg1"/>
            </a:solidFill>
          </a:endParaRPr>
        </a:p>
      </dsp:txBody>
      <dsp:txXfrm>
        <a:off x="6918475" y="39115"/>
        <a:ext cx="2793020" cy="1675812"/>
      </dsp:txXfrm>
    </dsp:sp>
    <dsp:sp modelId="{CE5F9F01-5601-49AB-932B-F348360C2330}">
      <dsp:nvSpPr>
        <dsp:cNvPr id="0" name=""/>
        <dsp:cNvSpPr/>
      </dsp:nvSpPr>
      <dsp:spPr>
        <a:xfrm>
          <a:off x="2344178" y="1958132"/>
          <a:ext cx="2793020" cy="1675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300" kern="1200" dirty="0" smtClean="0">
              <a:solidFill>
                <a:schemeClr val="bg1"/>
              </a:solidFill>
            </a:rPr>
            <a:t>Estimulación </a:t>
          </a:r>
          <a:r>
            <a:rPr lang="es-MX" sz="3300" kern="1200" dirty="0" smtClean="0">
              <a:solidFill>
                <a:schemeClr val="bg1"/>
              </a:solidFill>
            </a:rPr>
            <a:t>psicomotriz</a:t>
          </a:r>
          <a:endParaRPr lang="es-MX" sz="3300" kern="1200" dirty="0">
            <a:solidFill>
              <a:schemeClr val="bg1"/>
            </a:solidFill>
          </a:endParaRPr>
        </a:p>
      </dsp:txBody>
      <dsp:txXfrm>
        <a:off x="2344178" y="1958132"/>
        <a:ext cx="2793020" cy="1675812"/>
      </dsp:txXfrm>
    </dsp:sp>
    <dsp:sp modelId="{88906D93-FAAC-4E19-B1A8-570239DE5D87}">
      <dsp:nvSpPr>
        <dsp:cNvPr id="0" name=""/>
        <dsp:cNvSpPr/>
      </dsp:nvSpPr>
      <dsp:spPr>
        <a:xfrm>
          <a:off x="5416501" y="1958132"/>
          <a:ext cx="2793020" cy="1675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300" kern="1200" dirty="0" smtClean="0">
              <a:solidFill>
                <a:schemeClr val="bg1"/>
              </a:solidFill>
            </a:rPr>
            <a:t>Estimulación visual</a:t>
          </a:r>
          <a:endParaRPr lang="es-MX" sz="3300" kern="1200" dirty="0">
            <a:solidFill>
              <a:schemeClr val="bg1"/>
            </a:solidFill>
          </a:endParaRPr>
        </a:p>
      </dsp:txBody>
      <dsp:txXfrm>
        <a:off x="5416501" y="1958132"/>
        <a:ext cx="2793020" cy="16758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1/10/2017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1/10/2017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1/10/2017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sz="4400" dirty="0" smtClean="0">
                <a:solidFill>
                  <a:schemeClr val="bg1"/>
                </a:solidFill>
              </a:rPr>
              <a:t>ESTIMULACIÓN MULTISENSORIAL</a:t>
            </a:r>
            <a:br>
              <a:rPr lang="es-MX" sz="4400" dirty="0" smtClean="0">
                <a:solidFill>
                  <a:schemeClr val="bg1"/>
                </a:solidFill>
              </a:rPr>
            </a:br>
            <a:r>
              <a:rPr lang="es-MX" sz="4400" dirty="0" smtClean="0">
                <a:solidFill>
                  <a:schemeClr val="accent6">
                    <a:lumMod val="75000"/>
                  </a:schemeClr>
                </a:solidFill>
              </a:rPr>
              <a:t>UNA ESTRATEGIA DE ATENCIÓN EDUCATIVA </a:t>
            </a:r>
            <a:r>
              <a:rPr lang="es-MX" sz="4400" dirty="0">
                <a:solidFill>
                  <a:schemeClr val="accent6">
                    <a:lumMod val="75000"/>
                  </a:schemeClr>
                </a:solidFill>
              </a:rPr>
              <a:t>PARA ALUMNOS CON DISC. VISUAL</a:t>
            </a:r>
            <a:br>
              <a:rPr lang="es-MX" sz="4400" dirty="0">
                <a:solidFill>
                  <a:schemeClr val="accent6">
                    <a:lumMod val="75000"/>
                  </a:schemeClr>
                </a:solidFill>
              </a:rPr>
            </a:br>
            <a:endParaRPr lang="es-MX" sz="4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MTRA. ELOINA GALLARDO ESPINOZA</a:t>
            </a:r>
          </a:p>
        </p:txBody>
      </p:sp>
    </p:spTree>
    <p:extLst>
      <p:ext uri="{BB962C8B-B14F-4D97-AF65-F5344CB8AC3E}">
        <p14:creationId xmlns:p14="http://schemas.microsoft.com/office/powerpoint/2010/main" val="4265283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bg1"/>
                </a:solidFill>
              </a:rPr>
              <a:t>ESTIMULACION MULTISENSORIAL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MX" sz="2000" dirty="0" smtClean="0"/>
              <a:t>Para generar conciencia  de sensaciones en los alumnos con discapacidad visual es importante incorporar estrategias de estimulación </a:t>
            </a:r>
            <a:r>
              <a:rPr lang="es-MX" sz="2000" dirty="0" err="1" smtClean="0"/>
              <a:t>multisensorial</a:t>
            </a:r>
            <a:r>
              <a:rPr lang="es-MX" sz="2000" dirty="0" smtClean="0"/>
              <a:t>.</a:t>
            </a:r>
          </a:p>
          <a:p>
            <a:pPr marL="0" indent="0">
              <a:buNone/>
            </a:pPr>
            <a:r>
              <a:rPr lang="es-MX" sz="2000" dirty="0"/>
              <a:t> </a:t>
            </a:r>
            <a:r>
              <a:rPr lang="es-MX" sz="2000" dirty="0" smtClean="0"/>
              <a:t>El concepto de </a:t>
            </a:r>
            <a:r>
              <a:rPr lang="es-MX" sz="2000" dirty="0" err="1" smtClean="0"/>
              <a:t>multisensorialidad</a:t>
            </a:r>
            <a:r>
              <a:rPr lang="es-MX" sz="2000" dirty="0" smtClean="0"/>
              <a:t> permite entender la interacción simultánea del cuerpo para percibir los aspectos cualitativos de los objetos, personas o entornos.</a:t>
            </a:r>
          </a:p>
          <a:p>
            <a:pPr marL="0" indent="0">
              <a:buNone/>
            </a:pPr>
            <a:r>
              <a:rPr lang="es-MX" sz="2000" dirty="0" smtClean="0"/>
              <a:t>Corbacho Oliva et al (1994) El contacto con el medio necesita generar sensaciones agradables  a fin de proporcionar al cerebro información interesante que facilite el desarrollo perceptivo.</a:t>
            </a:r>
          </a:p>
          <a:p>
            <a:pPr marL="0" indent="0">
              <a:buNone/>
            </a:pPr>
            <a:r>
              <a:rPr lang="es-MX" sz="2000" dirty="0" smtClean="0"/>
              <a:t>El fin de la estimulación </a:t>
            </a:r>
            <a:r>
              <a:rPr lang="es-MX" sz="2000" dirty="0" err="1" smtClean="0"/>
              <a:t>multisensorial</a:t>
            </a:r>
            <a:r>
              <a:rPr lang="es-MX" sz="2000" dirty="0" smtClean="0"/>
              <a:t> como estrategia es la integración sensorial  para favorecer procesos cognitivos, perceptuales, motrices y comunicativos.</a:t>
            </a:r>
          </a:p>
        </p:txBody>
      </p:sp>
    </p:spTree>
    <p:extLst>
      <p:ext uri="{BB962C8B-B14F-4D97-AF65-F5344CB8AC3E}">
        <p14:creationId xmlns:p14="http://schemas.microsoft.com/office/powerpoint/2010/main" val="3797110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bg1"/>
                </a:solidFill>
              </a:rPr>
              <a:t>ESTIMULACIÓN MULTISENSORIAL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Los beneficios de la estimulación </a:t>
            </a:r>
            <a:r>
              <a:rPr lang="es-MX" dirty="0" err="1" smtClean="0"/>
              <a:t>multisensorial</a:t>
            </a:r>
            <a:r>
              <a:rPr lang="es-MX" dirty="0" smtClean="0"/>
              <a:t>  favorece a cualquier alumno, pero sin duda aquellos en la condición de ceguera o con baja visión son ampliamente </a:t>
            </a:r>
            <a:r>
              <a:rPr lang="es-MX" dirty="0" err="1" smtClean="0"/>
              <a:t>enrriquecidos</a:t>
            </a:r>
            <a:r>
              <a:rPr lang="es-MX" dirty="0" smtClean="0"/>
              <a:t>.</a:t>
            </a:r>
            <a:r>
              <a:rPr lang="es-MX" dirty="0"/>
              <a:t> </a:t>
            </a:r>
            <a:r>
              <a:rPr lang="es-MX" dirty="0" smtClean="0"/>
              <a:t>    Soler (1999) …la didáctica </a:t>
            </a:r>
            <a:r>
              <a:rPr lang="es-MX" dirty="0" err="1" smtClean="0"/>
              <a:t>multisensorial</a:t>
            </a:r>
            <a:r>
              <a:rPr lang="es-MX" dirty="0" smtClean="0"/>
              <a:t> nos puede  ayudar a convertirnos en personas mucho más receptivas, a sintonizar mejor con nuestro medio ambiente y con los demás.</a:t>
            </a:r>
          </a:p>
          <a:p>
            <a:r>
              <a:rPr lang="es-MX" dirty="0" smtClean="0"/>
              <a:t>(García Bernardo) La </a:t>
            </a:r>
            <a:r>
              <a:rPr lang="es-MX" dirty="0"/>
              <a:t>Estimulación sensorial es cualquier entrada de información al sistema nervioso a través de los diferentes sentidos.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88603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 </a:t>
            </a:r>
            <a:r>
              <a:rPr lang="es-MX" dirty="0">
                <a:solidFill>
                  <a:schemeClr val="bg1"/>
                </a:solidFill>
              </a:rPr>
              <a:t>I</a:t>
            </a:r>
            <a:r>
              <a:rPr lang="es-MX" dirty="0" smtClean="0">
                <a:solidFill>
                  <a:schemeClr val="bg1"/>
                </a:solidFill>
              </a:rPr>
              <a:t>ntegración sensorial completa </a:t>
            </a:r>
            <a:endParaRPr lang="es-MX" dirty="0">
              <a:solidFill>
                <a:schemeClr val="bg1"/>
              </a:solidFill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7907754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4972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bg1"/>
                </a:solidFill>
              </a:rPr>
              <a:t>Aulas </a:t>
            </a:r>
            <a:r>
              <a:rPr lang="es-MX" dirty="0" err="1" smtClean="0">
                <a:solidFill>
                  <a:schemeClr val="bg1"/>
                </a:solidFill>
              </a:rPr>
              <a:t>multisensoriales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87415" y="2401089"/>
            <a:ext cx="5194583" cy="3638764"/>
          </a:xfrm>
        </p:spPr>
        <p:txBody>
          <a:bodyPr>
            <a:normAutofit/>
          </a:bodyPr>
          <a:lstStyle/>
          <a:p>
            <a:r>
              <a:rPr lang="es-MX" sz="2400" dirty="0" smtClean="0"/>
              <a:t>Funciones:</a:t>
            </a:r>
          </a:p>
          <a:p>
            <a:r>
              <a:rPr lang="es-MX" sz="2400" dirty="0" smtClean="0"/>
              <a:t>a) evaluadora</a:t>
            </a:r>
          </a:p>
          <a:p>
            <a:r>
              <a:rPr lang="es-MX" sz="2400" dirty="0" smtClean="0"/>
              <a:t>b) lúdica</a:t>
            </a:r>
          </a:p>
          <a:p>
            <a:r>
              <a:rPr lang="es-MX" sz="2400" dirty="0" smtClean="0"/>
              <a:t>c) comunicativa</a:t>
            </a:r>
          </a:p>
          <a:p>
            <a:r>
              <a:rPr lang="es-MX" sz="2400" dirty="0" smtClean="0"/>
              <a:t>d) motriz</a:t>
            </a:r>
            <a:endParaRPr lang="es-MX" sz="2400" dirty="0"/>
          </a:p>
        </p:txBody>
      </p:sp>
      <p:pic>
        <p:nvPicPr>
          <p:cNvPr id="1028" name="Picture 4" descr="Resultado de imagen para imagenes aulas multisensoria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830263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arcador de contenido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MX" sz="2800" dirty="0"/>
              <a:t>Son espacios creados para generar estímulos al cuerpo y en consecuencia al cerebro a través de las sensaciones recibidas por diferentes canales.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8720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bg1"/>
                </a:solidFill>
              </a:rPr>
              <a:t>Aulas </a:t>
            </a:r>
            <a:r>
              <a:rPr lang="es-MX" dirty="0" err="1" smtClean="0">
                <a:solidFill>
                  <a:schemeClr val="bg1"/>
                </a:solidFill>
              </a:rPr>
              <a:t>multisensoriales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sz="2400" dirty="0" smtClean="0"/>
              <a:t>Color-formas-texturas</a:t>
            </a:r>
            <a:endParaRPr lang="es-MX" sz="2400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MX" sz="2400" dirty="0" smtClean="0"/>
              <a:t>Luz-sombras-movimiento</a:t>
            </a:r>
            <a:endParaRPr lang="es-MX" sz="2400" dirty="0"/>
          </a:p>
        </p:txBody>
      </p:sp>
      <p:pic>
        <p:nvPicPr>
          <p:cNvPr id="2050" name="Picture 2" descr="Resultado de imagen para imagenes aulas multisensoriale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069" y="3434556"/>
            <a:ext cx="3603499" cy="242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Resultado de imagen para imagenes aulas multisensoriales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116" y="3176337"/>
            <a:ext cx="4271210" cy="283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917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bg1"/>
                </a:solidFill>
              </a:rPr>
              <a:t>Aulas </a:t>
            </a:r>
            <a:r>
              <a:rPr lang="es-MX" dirty="0" err="1" smtClean="0">
                <a:solidFill>
                  <a:schemeClr val="bg1"/>
                </a:solidFill>
              </a:rPr>
              <a:t>multisensoriales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3074" name="Picture 2" descr="Resultado de imagen para imagenes aulas multisensoriale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2334127"/>
            <a:ext cx="4944979" cy="372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esultado de imagen para imagenes aulas multisensoriales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684" y="2334126"/>
            <a:ext cx="4848727" cy="372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4057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TM03457503[[fn=Sobrio]]</Template>
  <TotalTime>110</TotalTime>
  <Words>248</Words>
  <Application>Microsoft Office PowerPoint</Application>
  <PresentationFormat>Panorámica</PresentationFormat>
  <Paragraphs>27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2</vt:lpstr>
      <vt:lpstr>Citable</vt:lpstr>
      <vt:lpstr>ESTIMULACIÓN MULTISENSORIAL UNA ESTRATEGIA DE ATENCIÓN EDUCATIVA PARA ALUMNOS CON DISC. VISUAL </vt:lpstr>
      <vt:lpstr>ESTIMULACION MULTISENSORIAL</vt:lpstr>
      <vt:lpstr>ESTIMULACIÓN MULTISENSORIAL</vt:lpstr>
      <vt:lpstr> Integración sensorial completa </vt:lpstr>
      <vt:lpstr>Aulas multisensoriales</vt:lpstr>
      <vt:lpstr>Aulas multisensoriales</vt:lpstr>
      <vt:lpstr>Aulas multisensoriales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ESTIMULACIÓN MULTISENSORIAL UNA ESTRATEGIA DE ATENCIÓN EDUCATIVA PARA ALUMNOS CON DISC. VISUAL</dc:title>
  <dc:creator>Elo Gallardo E</dc:creator>
  <cp:lastModifiedBy>Elo Gallardo E</cp:lastModifiedBy>
  <cp:revision>10</cp:revision>
  <dcterms:created xsi:type="dcterms:W3CDTF">2017-01-10T03:11:10Z</dcterms:created>
  <dcterms:modified xsi:type="dcterms:W3CDTF">2017-01-10T14:23:29Z</dcterms:modified>
</cp:coreProperties>
</file>