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9" r:id="rId9"/>
    <p:sldId id="267" r:id="rId10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086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78645-A2D0-4145-BFF9-BC21797971B8}" type="datetimeFigureOut">
              <a:rPr lang="es-MX" smtClean="0"/>
              <a:t>22/10/2018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1680592-CBFD-49B9-9BFF-B76BDE2476D7}" type="slidenum">
              <a:rPr lang="es-MX" smtClean="0"/>
              <a:t>‹Nº›</a:t>
            </a:fld>
            <a:endParaRPr lang="es-MX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78645-A2D0-4145-BFF9-BC21797971B8}" type="datetimeFigureOut">
              <a:rPr lang="es-MX" smtClean="0"/>
              <a:t>22/10/2018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80592-CBFD-49B9-9BFF-B76BDE2476D7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78645-A2D0-4145-BFF9-BC21797971B8}" type="datetimeFigureOut">
              <a:rPr lang="es-MX" smtClean="0"/>
              <a:t>22/10/2018</a:t>
            </a:fld>
            <a:endParaRPr lang="es-MX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80592-CBFD-49B9-9BFF-B76BDE2476D7}" type="slidenum">
              <a:rPr lang="es-MX" smtClean="0"/>
              <a:t>‹Nº›</a:t>
            </a:fld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78645-A2D0-4145-BFF9-BC21797971B8}" type="datetimeFigureOut">
              <a:rPr lang="es-MX" smtClean="0"/>
              <a:t>22/10/2018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80592-CBFD-49B9-9BFF-B76BDE2476D7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78645-A2D0-4145-BFF9-BC21797971B8}" type="datetimeFigureOut">
              <a:rPr lang="es-MX" smtClean="0"/>
              <a:t>22/10/2018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80592-CBFD-49B9-9BFF-B76BDE2476D7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78645-A2D0-4145-BFF9-BC21797971B8}" type="datetimeFigureOut">
              <a:rPr lang="es-MX" smtClean="0"/>
              <a:t>22/10/2018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80592-CBFD-49B9-9BFF-B76BDE2476D7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78645-A2D0-4145-BFF9-BC21797971B8}" type="datetimeFigureOut">
              <a:rPr lang="es-MX" smtClean="0"/>
              <a:t>22/10/2018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80592-CBFD-49B9-9BFF-B76BDE2476D7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78645-A2D0-4145-BFF9-BC21797971B8}" type="datetimeFigureOut">
              <a:rPr lang="es-MX" smtClean="0"/>
              <a:t>22/10/2018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80592-CBFD-49B9-9BFF-B76BDE2476D7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78645-A2D0-4145-BFF9-BC21797971B8}" type="datetimeFigureOut">
              <a:rPr lang="es-MX" smtClean="0"/>
              <a:t>22/10/2018</a:t>
            </a:fld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80592-CBFD-49B9-9BFF-B76BDE2476D7}" type="slidenum">
              <a:rPr lang="es-MX" smtClean="0"/>
              <a:t>‹Nº›</a:t>
            </a:fld>
            <a:endParaRPr lang="es-MX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78645-A2D0-4145-BFF9-BC21797971B8}" type="datetimeFigureOut">
              <a:rPr lang="es-MX" smtClean="0"/>
              <a:t>22/10/2018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80592-CBFD-49B9-9BFF-B76BDE2476D7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78645-A2D0-4145-BFF9-BC21797971B8}" type="datetimeFigureOut">
              <a:rPr lang="es-MX" smtClean="0"/>
              <a:t>22/10/2018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80592-CBFD-49B9-9BFF-B76BDE2476D7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B178645-A2D0-4145-BFF9-BC21797971B8}" type="datetimeFigureOut">
              <a:rPr lang="es-MX" smtClean="0"/>
              <a:t>22/10/2018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1680592-CBFD-49B9-9BFF-B76BDE2476D7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MTRA. ELOINA GALLARDO</a:t>
            </a:r>
          </a:p>
          <a:p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INCLUSIÓN EDUCATIVA</a:t>
            </a:r>
            <a:br>
              <a:rPr lang="es-MX" dirty="0" smtClean="0"/>
            </a:br>
            <a:r>
              <a:rPr lang="es-MX" dirty="0" smtClean="0"/>
              <a:t>DUA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01106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¿QUÉ ES DUA?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33056"/>
          </a:xfrm>
        </p:spPr>
        <p:txBody>
          <a:bodyPr/>
          <a:lstStyle/>
          <a:p>
            <a:r>
              <a:rPr lang="es-MX" dirty="0" smtClean="0"/>
              <a:t>El diseño Universal del aprendizaje es una modelo  que incluye varios métodos de enseñanza para dar las mismas oportunidades a TODOS Y TODAS estudiantes para aprender.</a:t>
            </a:r>
          </a:p>
          <a:p>
            <a:r>
              <a:rPr lang="es-MX" dirty="0" smtClean="0"/>
              <a:t>Se crea desde la década de los 80’s  a partir de investigaciones en el ámbito de la psiquiatría.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6455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Fundamentos 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El modelo se inclina a comprender las funciones cerebrales, dando énfasis en las redes neuronales que nos permiten aprender. </a:t>
            </a:r>
          </a:p>
          <a:p>
            <a:r>
              <a:rPr lang="es-MX" dirty="0" smtClean="0"/>
              <a:t>Se apoya de los siguientes aportes, de los cuáles se  generan los principios del DUA. (pautas DUA)</a:t>
            </a:r>
          </a:p>
          <a:p>
            <a:r>
              <a:rPr lang="es-MX" dirty="0" smtClean="0"/>
              <a:t>Neurociencia</a:t>
            </a:r>
          </a:p>
          <a:p>
            <a:r>
              <a:rPr lang="es-MX" dirty="0" smtClean="0"/>
              <a:t>Pedagogía</a:t>
            </a:r>
          </a:p>
          <a:p>
            <a:r>
              <a:rPr lang="es-MX" dirty="0" smtClean="0"/>
              <a:t>Aprendizaje</a:t>
            </a:r>
          </a:p>
          <a:p>
            <a:r>
              <a:rPr lang="es-MX" dirty="0" smtClean="0"/>
              <a:t>Tecnologías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9444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Principios 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Se basa en tres principios fundamentales:</a:t>
            </a:r>
          </a:p>
          <a:p>
            <a:r>
              <a:rPr lang="es-MX" dirty="0" smtClean="0"/>
              <a:t>A) </a:t>
            </a:r>
            <a:r>
              <a:rPr lang="es-MX" dirty="0" smtClean="0">
                <a:solidFill>
                  <a:schemeClr val="accent2">
                    <a:lumMod val="75000"/>
                  </a:schemeClr>
                </a:solidFill>
              </a:rPr>
              <a:t>Qué del aprendizaje</a:t>
            </a:r>
            <a:r>
              <a:rPr lang="es-MX" dirty="0" smtClean="0"/>
              <a:t>: múltiples maneras de reconocer la información que se presenta, atendiendo principalmente a la percepción, dando importancia a los conocimientos previos.</a:t>
            </a:r>
          </a:p>
          <a:p>
            <a:r>
              <a:rPr lang="es-MX" dirty="0" smtClean="0"/>
              <a:t>B)  </a:t>
            </a:r>
            <a:r>
              <a:rPr lang="es-MX" dirty="0" smtClean="0">
                <a:solidFill>
                  <a:schemeClr val="accent2">
                    <a:lumMod val="75000"/>
                  </a:schemeClr>
                </a:solidFill>
              </a:rPr>
              <a:t>Cómo del aprendizaje</a:t>
            </a:r>
            <a:r>
              <a:rPr lang="es-MX" dirty="0" smtClean="0"/>
              <a:t>: Las formas en representar y expresar lo aprendido favoreciendo las funciones cerebrales ejecutivas.</a:t>
            </a:r>
          </a:p>
          <a:p>
            <a:r>
              <a:rPr lang="es-MX" dirty="0" smtClean="0"/>
              <a:t>C) </a:t>
            </a:r>
            <a:r>
              <a:rPr lang="es-MX" dirty="0" smtClean="0">
                <a:solidFill>
                  <a:schemeClr val="accent2">
                    <a:lumMod val="75000"/>
                  </a:schemeClr>
                </a:solidFill>
              </a:rPr>
              <a:t>Porqué del aprendizaje:  </a:t>
            </a:r>
            <a:r>
              <a:rPr lang="es-MX" dirty="0" smtClean="0"/>
              <a:t>Múltiples formas de implicación e interés, interviene la motivación y la </a:t>
            </a:r>
            <a:r>
              <a:rPr lang="es-MX" dirty="0" err="1" smtClean="0"/>
              <a:t>autoregulación</a:t>
            </a:r>
            <a:r>
              <a:rPr lang="es-MX" dirty="0" smtClean="0"/>
              <a:t>.</a:t>
            </a:r>
            <a:endParaRPr lang="es-MX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51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Propósito del DUA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Desarrollar aprendiz experto</a:t>
            </a:r>
          </a:p>
          <a:p>
            <a:r>
              <a:rPr lang="es-MX" dirty="0" smtClean="0"/>
              <a:t>Atender los conocimientos previos </a:t>
            </a:r>
          </a:p>
          <a:p>
            <a:r>
              <a:rPr lang="es-MX" dirty="0" smtClean="0"/>
              <a:t>Generar la asimilación de nueva información</a:t>
            </a:r>
          </a:p>
          <a:p>
            <a:r>
              <a:rPr lang="es-MX" dirty="0" smtClean="0"/>
              <a:t>Utilizar recursos variados</a:t>
            </a:r>
          </a:p>
          <a:p>
            <a:endParaRPr lang="es-MX" dirty="0" smtClean="0"/>
          </a:p>
          <a:p>
            <a:endParaRPr lang="es-MX" dirty="0"/>
          </a:p>
          <a:p>
            <a:r>
              <a:rPr lang="es-MX" dirty="0" smtClean="0"/>
              <a:t>Para estructurar aprendizajes con significado y hacer accesible la enseñanza.</a:t>
            </a:r>
          </a:p>
          <a:p>
            <a:endParaRPr lang="es-MX" dirty="0"/>
          </a:p>
        </p:txBody>
      </p:sp>
      <p:sp>
        <p:nvSpPr>
          <p:cNvPr id="4" name="3 Flecha abajo"/>
          <p:cNvSpPr/>
          <p:nvPr/>
        </p:nvSpPr>
        <p:spPr>
          <a:xfrm>
            <a:off x="4054692" y="345017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02012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abl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01" y="648493"/>
            <a:ext cx="8280399" cy="556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87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 Imagen" descr="ilusionopticam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8323" y="2492896"/>
            <a:ext cx="3631869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2 Grupo"/>
          <p:cNvGrpSpPr/>
          <p:nvPr/>
        </p:nvGrpSpPr>
        <p:grpSpPr>
          <a:xfrm>
            <a:off x="2668323" y="692696"/>
            <a:ext cx="3762892" cy="1610418"/>
            <a:chOff x="2141340" y="-1845616"/>
            <a:chExt cx="3762892" cy="1610418"/>
          </a:xfrm>
          <a:scene3d>
            <a:camera prst="orthographicFront"/>
            <a:lightRig rig="chilly" dir="t"/>
          </a:scene3d>
        </p:grpSpPr>
        <p:sp>
          <p:nvSpPr>
            <p:cNvPr id="4" name="3 Elipse"/>
            <p:cNvSpPr/>
            <p:nvPr/>
          </p:nvSpPr>
          <p:spPr>
            <a:xfrm>
              <a:off x="2141340" y="-1845616"/>
              <a:ext cx="3762892" cy="1610418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sp3d prstMaterial="translucentPowder">
              <a:bevelT w="127000" h="25400" prst="softRound"/>
            </a:sp3d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Elipse 4"/>
            <p:cNvSpPr/>
            <p:nvPr/>
          </p:nvSpPr>
          <p:spPr>
            <a:xfrm>
              <a:off x="2670978" y="-1609776"/>
              <a:ext cx="2660766" cy="113873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sz="2000" kern="1200" dirty="0" smtClean="0">
                  <a:solidFill>
                    <a:schemeClr val="tx1"/>
                  </a:solidFill>
                  <a:latin typeface="+mn-lt"/>
                </a:rPr>
                <a:t>Su red de reconocimiento permite identificar para describir lo que ve. </a:t>
              </a:r>
              <a:endParaRPr lang="es-CO" sz="2000" kern="1200" dirty="0">
                <a:solidFill>
                  <a:schemeClr val="tx1"/>
                </a:solidFill>
                <a:latin typeface="+mn-lt"/>
              </a:endParaRPr>
            </a:p>
          </p:txBody>
        </p:sp>
      </p:grpSp>
      <p:grpSp>
        <p:nvGrpSpPr>
          <p:cNvPr id="7" name="6 Grupo"/>
          <p:cNvGrpSpPr/>
          <p:nvPr/>
        </p:nvGrpSpPr>
        <p:grpSpPr>
          <a:xfrm>
            <a:off x="5364088" y="4437112"/>
            <a:ext cx="3135272" cy="1733862"/>
            <a:chOff x="4508707" y="3542116"/>
            <a:chExt cx="3135272" cy="1733862"/>
          </a:xfrm>
          <a:scene3d>
            <a:camera prst="orthographicFront"/>
            <a:lightRig rig="chilly" dir="t"/>
          </a:scene3d>
        </p:grpSpPr>
        <p:sp>
          <p:nvSpPr>
            <p:cNvPr id="8" name="7 Elipse"/>
            <p:cNvSpPr/>
            <p:nvPr/>
          </p:nvSpPr>
          <p:spPr>
            <a:xfrm>
              <a:off x="4508707" y="3542116"/>
              <a:ext cx="3135272" cy="1733862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sp3d prstMaterial="translucentPowder">
              <a:bevelT w="127000" h="25400" prst="softRound"/>
            </a:sp3d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hemeClr val="accent1">
                <a:shade val="80000"/>
                <a:hueOff val="153123"/>
                <a:satOff val="-2196"/>
                <a:lumOff val="12807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Elipse 4"/>
            <p:cNvSpPr/>
            <p:nvPr/>
          </p:nvSpPr>
          <p:spPr>
            <a:xfrm>
              <a:off x="4967857" y="3796034"/>
              <a:ext cx="2216972" cy="122602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sz="2000" kern="1200" dirty="0" smtClean="0">
                  <a:solidFill>
                    <a:schemeClr val="tx1"/>
                  </a:solidFill>
                  <a:latin typeface="+mn-lt"/>
                </a:rPr>
                <a:t>Su red estratégica determina la forma de examinar, del todo a las partes o de las partes al todo.</a:t>
              </a:r>
              <a:endParaRPr lang="es-CO" sz="2000" kern="1200" dirty="0">
                <a:solidFill>
                  <a:schemeClr val="tx1"/>
                </a:solidFill>
                <a:latin typeface="+mn-lt"/>
              </a:endParaRPr>
            </a:p>
          </p:txBody>
        </p:sp>
      </p:grpSp>
      <p:grpSp>
        <p:nvGrpSpPr>
          <p:cNvPr id="10" name="9 Grupo"/>
          <p:cNvGrpSpPr/>
          <p:nvPr/>
        </p:nvGrpSpPr>
        <p:grpSpPr>
          <a:xfrm>
            <a:off x="971600" y="4437112"/>
            <a:ext cx="2856143" cy="1552102"/>
            <a:chOff x="686584" y="3632984"/>
            <a:chExt cx="2856143" cy="1552102"/>
          </a:xfrm>
          <a:scene3d>
            <a:camera prst="orthographicFront"/>
            <a:lightRig rig="chilly" dir="t"/>
          </a:scene3d>
        </p:grpSpPr>
        <p:sp>
          <p:nvSpPr>
            <p:cNvPr id="11" name="10 Elipse"/>
            <p:cNvSpPr/>
            <p:nvPr/>
          </p:nvSpPr>
          <p:spPr>
            <a:xfrm>
              <a:off x="686584" y="3632984"/>
              <a:ext cx="2856143" cy="1552102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sp3d prstMaterial="translucentPowder">
              <a:bevelT w="127000" h="25400" prst="softRound"/>
            </a:sp3d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hemeClr val="accent1">
                <a:shade val="80000"/>
                <a:hueOff val="306246"/>
                <a:satOff val="-4392"/>
                <a:lumOff val="2561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Elipse 4"/>
            <p:cNvSpPr/>
            <p:nvPr/>
          </p:nvSpPr>
          <p:spPr>
            <a:xfrm>
              <a:off x="1104856" y="3860284"/>
              <a:ext cx="2019599" cy="109750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sz="2000" kern="1200" dirty="0" smtClean="0">
                  <a:solidFill>
                    <a:schemeClr val="tx1"/>
                  </a:solidFill>
                  <a:latin typeface="+mn-lt"/>
                </a:rPr>
                <a:t>Su red afectiva lo motiva, lo atrapa para mirar, centrar la atención o abandonar.</a:t>
              </a:r>
              <a:r>
                <a:rPr lang="es-CO" sz="1600" kern="1200" dirty="0" smtClean="0">
                  <a:solidFill>
                    <a:schemeClr val="tx1"/>
                  </a:solidFill>
                  <a:latin typeface="Garamond" pitchFamily="18" charset="0"/>
                </a:rPr>
                <a:t> </a:t>
              </a:r>
              <a:endParaRPr lang="es-CO" sz="1600" kern="1200" dirty="0">
                <a:solidFill>
                  <a:schemeClr val="tx1"/>
                </a:solidFill>
                <a:latin typeface="Garamond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5772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8913"/>
            <a:ext cx="8642350" cy="633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172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60350"/>
            <a:ext cx="8964612" cy="626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431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ticario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Boticario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oticari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88</TotalTime>
  <Words>261</Words>
  <Application>Microsoft Office PowerPoint</Application>
  <PresentationFormat>Presentación en pantalla (4:3)</PresentationFormat>
  <Paragraphs>28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Book Antiqua</vt:lpstr>
      <vt:lpstr>Century Gothic</vt:lpstr>
      <vt:lpstr>Garamond</vt:lpstr>
      <vt:lpstr>Boticario</vt:lpstr>
      <vt:lpstr>INCLUSIÓN EDUCATIVA DUA</vt:lpstr>
      <vt:lpstr>¿QUÉ ES DUA?</vt:lpstr>
      <vt:lpstr>Fundamentos </vt:lpstr>
      <vt:lpstr>Principios </vt:lpstr>
      <vt:lpstr>Propósito del DUA</vt:lpstr>
      <vt:lpstr>Presentación de PowerPoint</vt:lpstr>
      <vt:lpstr>Presentación de PowerPoint</vt:lpstr>
      <vt:lpstr>Presentación de PowerPoint</vt:lpstr>
      <vt:lpstr>Presentación de PowerPoint</vt:lpstr>
    </vt:vector>
  </TitlesOfParts>
  <Company>Luffi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INCLUSIÓN EDUCATIVA DUA</dc:title>
  <dc:creator>Luffi</dc:creator>
  <cp:lastModifiedBy>Elo Gallardo E</cp:lastModifiedBy>
  <cp:revision>6</cp:revision>
  <dcterms:created xsi:type="dcterms:W3CDTF">2018-06-20T04:34:44Z</dcterms:created>
  <dcterms:modified xsi:type="dcterms:W3CDTF">2018-10-22T14:24:15Z</dcterms:modified>
</cp:coreProperties>
</file>